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tags/tag6.xml" ContentType="application/vnd.openxmlformats-officedocument.presentationml.tags+xml"/>
  <Override PartName="/ppt/notesSlides/notesSlide8.xml" ContentType="application/vnd.openxmlformats-officedocument.presentationml.notesSlide+xml"/>
  <Override PartName="/ppt/tags/tag7.xml" ContentType="application/vnd.openxmlformats-officedocument.presentationml.tags+xml"/>
  <Override PartName="/ppt/notesSlides/notesSlide9.xml" ContentType="application/vnd.openxmlformats-officedocument.presentationml.notesSlide+xml"/>
  <Override PartName="/ppt/tags/tag8.xml" ContentType="application/vnd.openxmlformats-officedocument.presentationml.tags+xml"/>
  <Override PartName="/ppt/notesSlides/notesSlide10.xml" ContentType="application/vnd.openxmlformats-officedocument.presentationml.notesSlide+xml"/>
  <Override PartName="/ppt/tags/tag9.xml" ContentType="application/vnd.openxmlformats-officedocument.presentationml.tags+xml"/>
  <Override PartName="/ppt/notesSlides/notesSlide11.xml" ContentType="application/vnd.openxmlformats-officedocument.presentationml.notesSlide+xml"/>
  <Override PartName="/ppt/tags/tag10.xml" ContentType="application/vnd.openxmlformats-officedocument.presentationml.tags+xml"/>
  <Override PartName="/ppt/notesSlides/notesSlide12.xml" ContentType="application/vnd.openxmlformats-officedocument.presentationml.notesSlide+xml"/>
  <Override PartName="/ppt/tags/tag11.xml" ContentType="application/vnd.openxmlformats-officedocument.presentationml.tags+xml"/>
  <Override PartName="/ppt/notesSlides/notesSlide13.xml" ContentType="application/vnd.openxmlformats-officedocument.presentationml.notesSlide+xml"/>
  <Override PartName="/ppt/tags/tag12.xml" ContentType="application/vnd.openxmlformats-officedocument.presentationml.tags+xml"/>
  <Override PartName="/ppt/notesSlides/notesSlide14.xml" ContentType="application/vnd.openxmlformats-officedocument.presentationml.notesSlide+xml"/>
  <Override PartName="/ppt/tags/tag13.xml" ContentType="application/vnd.openxmlformats-officedocument.presentationml.tags+xml"/>
  <Override PartName="/ppt/notesSlides/notesSlide15.xml" ContentType="application/vnd.openxmlformats-officedocument.presentationml.notesSlide+xml"/>
  <Override PartName="/ppt/tags/tag14.xml" ContentType="application/vnd.openxmlformats-officedocument.presentationml.tags+xml"/>
  <Override PartName="/ppt/notesSlides/notesSlide16.xml" ContentType="application/vnd.openxmlformats-officedocument.presentationml.notesSlide+xml"/>
  <Override PartName="/ppt/tags/tag15.xml" ContentType="application/vnd.openxmlformats-officedocument.presentationml.tags+xml"/>
  <Override PartName="/ppt/notesSlides/notesSlide17.xml" ContentType="application/vnd.openxmlformats-officedocument.presentationml.notesSlide+xml"/>
  <Override PartName="/ppt/tags/tag16.xml" ContentType="application/vnd.openxmlformats-officedocument.presentationml.tags+xml"/>
  <Override PartName="/ppt/notesSlides/notesSlide18.xml" ContentType="application/vnd.openxmlformats-officedocument.presentationml.notesSlide+xml"/>
  <Override PartName="/ppt/tags/tag17.xml" ContentType="application/vnd.openxmlformats-officedocument.presentationml.tags+xml"/>
  <Override PartName="/ppt/notesSlides/notesSlide1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8.xml" ContentType="application/vnd.openxmlformats-officedocument.presentationml.tags+xml"/>
  <Override PartName="/ppt/notesSlides/notesSlide2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19.xml" ContentType="application/vnd.openxmlformats-officedocument.presentationml.tags+xml"/>
  <Override PartName="/ppt/notesSlides/notesSlide21.xml" ContentType="application/vnd.openxmlformats-officedocument.presentationml.notesSlide+xml"/>
  <Override PartName="/ppt/tags/tag20.xml" ContentType="application/vnd.openxmlformats-officedocument.presentationml.tags+xml"/>
  <Override PartName="/ppt/notesSlides/notesSlide22.xml" ContentType="application/vnd.openxmlformats-officedocument.presentationml.notesSlide+xml"/>
  <Override PartName="/ppt/tags/tag21.xml" ContentType="application/vnd.openxmlformats-officedocument.presentationml.tags+xml"/>
  <Override PartName="/ppt/notesSlides/notesSlide23.xml" ContentType="application/vnd.openxmlformats-officedocument.presentationml.notesSlide+xml"/>
  <Override PartName="/ppt/tags/tag22.xml" ContentType="application/vnd.openxmlformats-officedocument.presentationml.tags+xml"/>
  <Override PartName="/ppt/notesSlides/notesSlide24.xml" ContentType="application/vnd.openxmlformats-officedocument.presentationml.notesSlide+xml"/>
  <Override PartName="/ppt/tags/tag23.xml" ContentType="application/vnd.openxmlformats-officedocument.presentationml.tags+xml"/>
  <Override PartName="/ppt/notesSlides/notesSlide25.xml" ContentType="application/vnd.openxmlformats-officedocument.presentationml.notesSlide+xml"/>
  <Override PartName="/ppt/tags/tag24.xml" ContentType="application/vnd.openxmlformats-officedocument.presentationml.tags+xml"/>
  <Override PartName="/ppt/notesSlides/notesSlide26.xml" ContentType="application/vnd.openxmlformats-officedocument.presentationml.notesSlide+xml"/>
  <Override PartName="/ppt/tags/tag25.xml" ContentType="application/vnd.openxmlformats-officedocument.presentationml.tags+xml"/>
  <Override PartName="/ppt/notesSlides/notesSlide27.xml" ContentType="application/vnd.openxmlformats-officedocument.presentationml.notesSlide+xml"/>
  <Override PartName="/ppt/tags/tag26.xml" ContentType="application/vnd.openxmlformats-officedocument.presentationml.tags+xml"/>
  <Override PartName="/ppt/notesSlides/notesSlide28.xml" ContentType="application/vnd.openxmlformats-officedocument.presentationml.notesSlide+xml"/>
  <Override PartName="/ppt/tags/tag27.xml" ContentType="application/vnd.openxmlformats-officedocument.presentationml.tags+xml"/>
  <Override PartName="/ppt/notesSlides/notesSlide2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ags/tag28.xml" ContentType="application/vnd.openxmlformats-officedocument.presentationml.tags+xml"/>
  <Override PartName="/ppt/notesSlides/notesSlide30.xml" ContentType="application/vnd.openxmlformats-officedocument.presentationml.notesSlide+xml"/>
  <Override PartName="/ppt/tags/tag29.xml" ContentType="application/vnd.openxmlformats-officedocument.presentationml.tags+xml"/>
  <Override PartName="/ppt/notesSlides/notesSlide3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2.xml" ContentType="application/vnd.openxmlformats-officedocument.presentationml.notesSlide+xml"/>
  <Override PartName="/ppt/tags/tag30.xml" ContentType="application/vnd.openxmlformats-officedocument.presentationml.tags+xml"/>
  <Override PartName="/ppt/notesSlides/notesSlide33.xml" ContentType="application/vnd.openxmlformats-officedocument.presentationml.notesSlide+xml"/>
  <Override PartName="/ppt/tags/tag31.xml" ContentType="application/vnd.openxmlformats-officedocument.presentationml.tags+xml"/>
  <Override PartName="/ppt/notesSlides/notesSlide34.xml" ContentType="application/vnd.openxmlformats-officedocument.presentationml.notesSlide+xml"/>
  <Override PartName="/ppt/tags/tag32.xml" ContentType="application/vnd.openxmlformats-officedocument.presentationml.tags+xml"/>
  <Override PartName="/ppt/notesSlides/notesSlide35.xml" ContentType="application/vnd.openxmlformats-officedocument.presentationml.notesSlide+xml"/>
  <Override PartName="/ppt/tags/tag33.xml" ContentType="application/vnd.openxmlformats-officedocument.presentationml.tags+xml"/>
  <Override PartName="/ppt/notesSlides/notesSlide36.xml" ContentType="application/vnd.openxmlformats-officedocument.presentationml.notesSlide+xml"/>
  <Override PartName="/ppt/tags/tag34.xml" ContentType="application/vnd.openxmlformats-officedocument.presentationml.tags+xml"/>
  <Override PartName="/ppt/notesSlides/notesSlide37.xml" ContentType="application/vnd.openxmlformats-officedocument.presentationml.notesSlide+xml"/>
  <Override PartName="/ppt/tags/tag35.xml" ContentType="application/vnd.openxmlformats-officedocument.presentationml.tags+xml"/>
  <Override PartName="/ppt/notesSlides/notesSlide38.xml" ContentType="application/vnd.openxmlformats-officedocument.presentationml.notesSlide+xml"/>
  <Override PartName="/ppt/tags/tag36.xml" ContentType="application/vnd.openxmlformats-officedocument.presentationml.tags+xml"/>
  <Override PartName="/ppt/notesSlides/notesSlide39.xml" ContentType="application/vnd.openxmlformats-officedocument.presentationml.notesSlide+xml"/>
  <Override PartName="/ppt/tags/tag37.xml" ContentType="application/vnd.openxmlformats-officedocument.presentationml.tags+xml"/>
  <Override PartName="/ppt/notesSlides/notesSlide40.xml" ContentType="application/vnd.openxmlformats-officedocument.presentationml.notesSlide+xml"/>
  <Override PartName="/ppt/tags/tag38.xml" ContentType="application/vnd.openxmlformats-officedocument.presentationml.tags+xml"/>
  <Override PartName="/ppt/notesSlides/notesSlide41.xml" ContentType="application/vnd.openxmlformats-officedocument.presentationml.notesSlide+xml"/>
  <Override PartName="/ppt/tags/tag39.xml" ContentType="application/vnd.openxmlformats-officedocument.presentationml.tags+xml"/>
  <Override PartName="/ppt/notesSlides/notesSlide42.xml" ContentType="application/vnd.openxmlformats-officedocument.presentationml.notesSlide+xml"/>
  <Override PartName="/ppt/tags/tag40.xml" ContentType="application/vnd.openxmlformats-officedocument.presentationml.tags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sldIdLst>
    <p:sldId id="270" r:id="rId2"/>
    <p:sldId id="336" r:id="rId3"/>
    <p:sldId id="362" r:id="rId4"/>
    <p:sldId id="363" r:id="rId5"/>
    <p:sldId id="364" r:id="rId6"/>
    <p:sldId id="365" r:id="rId7"/>
    <p:sldId id="366" r:id="rId8"/>
    <p:sldId id="367" r:id="rId9"/>
    <p:sldId id="368" r:id="rId10"/>
    <p:sldId id="369" r:id="rId11"/>
    <p:sldId id="370" r:id="rId12"/>
    <p:sldId id="371" r:id="rId13"/>
    <p:sldId id="372" r:id="rId14"/>
    <p:sldId id="373" r:id="rId15"/>
    <p:sldId id="374" r:id="rId16"/>
    <p:sldId id="375" r:id="rId17"/>
    <p:sldId id="376" r:id="rId18"/>
    <p:sldId id="377" r:id="rId19"/>
    <p:sldId id="378" r:id="rId20"/>
    <p:sldId id="379" r:id="rId21"/>
    <p:sldId id="380" r:id="rId22"/>
    <p:sldId id="381" r:id="rId23"/>
    <p:sldId id="382" r:id="rId24"/>
    <p:sldId id="383" r:id="rId25"/>
    <p:sldId id="384" r:id="rId26"/>
    <p:sldId id="385" r:id="rId27"/>
    <p:sldId id="386" r:id="rId28"/>
    <p:sldId id="387" r:id="rId29"/>
    <p:sldId id="388" r:id="rId30"/>
    <p:sldId id="389" r:id="rId31"/>
    <p:sldId id="390" r:id="rId32"/>
    <p:sldId id="391" r:id="rId33"/>
    <p:sldId id="392" r:id="rId34"/>
    <p:sldId id="393" r:id="rId35"/>
    <p:sldId id="394" r:id="rId36"/>
    <p:sldId id="395" r:id="rId37"/>
    <p:sldId id="396" r:id="rId38"/>
    <p:sldId id="397" r:id="rId39"/>
    <p:sldId id="398" r:id="rId40"/>
    <p:sldId id="399" r:id="rId41"/>
    <p:sldId id="400" r:id="rId42"/>
    <p:sldId id="401" r:id="rId43"/>
    <p:sldId id="402" r:id="rId44"/>
    <p:sldId id="403" r:id="rId45"/>
    <p:sldId id="404" r:id="rId46"/>
    <p:sldId id="405" r:id="rId47"/>
    <p:sldId id="406" r:id="rId48"/>
    <p:sldId id="407" r:id="rId4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6675"/>
    <a:srgbClr val="660066"/>
    <a:srgbClr val="8A3D72"/>
    <a:srgbClr val="003300"/>
    <a:srgbClr val="F7E1F6"/>
    <a:srgbClr val="D9F9FB"/>
    <a:srgbClr val="800080"/>
    <a:srgbClr val="DBAFD8"/>
    <a:srgbClr val="FFABFF"/>
    <a:srgbClr val="99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726" autoAdjust="0"/>
    <p:restoredTop sz="71956" autoAdjust="0"/>
  </p:normalViewPr>
  <p:slideViewPr>
    <p:cSldViewPr snapToGrid="0">
      <p:cViewPr varScale="1">
        <p:scale>
          <a:sx n="117" d="100"/>
          <a:sy n="117" d="100"/>
        </p:scale>
        <p:origin x="312" y="77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49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595994F-492C-4EEA-B046-49BEA43D44F7}" type="doc">
      <dgm:prSet loTypeId="urn:microsoft.com/office/officeart/2005/8/layout/radial6" loCatId="cycle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309328A-088D-4FCD-932A-1E562BD8AC39}">
      <dgm:prSet phldrT="[Text]" custT="1"/>
      <dgm:spPr>
        <a:solidFill>
          <a:srgbClr val="3B6675"/>
        </a:solidFill>
      </dgm:spPr>
      <dgm:t>
        <a:bodyPr/>
        <a:lstStyle/>
        <a:p>
          <a:r>
            <a:rPr lang="en-US" sz="1600" dirty="0" smtClean="0">
              <a:solidFill>
                <a:schemeClr val="bg1"/>
              </a:solidFill>
            </a:rPr>
            <a:t>Continuous Improvement</a:t>
          </a:r>
          <a:endParaRPr lang="en-US" sz="1600" dirty="0">
            <a:solidFill>
              <a:schemeClr val="bg1"/>
            </a:solidFill>
          </a:endParaRPr>
        </a:p>
      </dgm:t>
    </dgm:pt>
    <dgm:pt modelId="{B2553614-27A5-45BB-9647-BE62F542A2C0}" type="parTrans" cxnId="{99BCDAD2-274A-4451-BE14-5A01F2D8A28C}">
      <dgm:prSet/>
      <dgm:spPr/>
      <dgm:t>
        <a:bodyPr/>
        <a:lstStyle/>
        <a:p>
          <a:endParaRPr lang="en-US"/>
        </a:p>
      </dgm:t>
    </dgm:pt>
    <dgm:pt modelId="{1578CF0A-8F00-4B06-9D3A-82E692A1B51B}" type="sibTrans" cxnId="{99BCDAD2-274A-4451-BE14-5A01F2D8A28C}">
      <dgm:prSet/>
      <dgm:spPr/>
      <dgm:t>
        <a:bodyPr/>
        <a:lstStyle/>
        <a:p>
          <a:endParaRPr lang="en-US"/>
        </a:p>
      </dgm:t>
    </dgm:pt>
    <dgm:pt modelId="{62A39C26-8E7A-48BC-A467-2569F84FA57D}">
      <dgm:prSet phldrT="[Text]" custT="1"/>
      <dgm:spPr>
        <a:solidFill>
          <a:srgbClr val="3B6675"/>
        </a:solidFill>
      </dgm:spPr>
      <dgm:t>
        <a:bodyPr/>
        <a:lstStyle/>
        <a:p>
          <a:r>
            <a:rPr lang="en-US" sz="2000" dirty="0" smtClean="0">
              <a:solidFill>
                <a:schemeClr val="bg1"/>
              </a:solidFill>
            </a:rPr>
            <a:t>Plan</a:t>
          </a:r>
          <a:endParaRPr lang="en-US" sz="2000" dirty="0">
            <a:solidFill>
              <a:schemeClr val="bg1"/>
            </a:solidFill>
          </a:endParaRPr>
        </a:p>
      </dgm:t>
    </dgm:pt>
    <dgm:pt modelId="{A6261A9E-A43C-46CB-A3F5-83BB58F29864}" type="parTrans" cxnId="{A3E681CD-A2CC-4BD6-8EE6-94EB9E12CB97}">
      <dgm:prSet/>
      <dgm:spPr/>
      <dgm:t>
        <a:bodyPr/>
        <a:lstStyle/>
        <a:p>
          <a:endParaRPr lang="en-US"/>
        </a:p>
      </dgm:t>
    </dgm:pt>
    <dgm:pt modelId="{3290CCED-8350-4931-B948-C9EB293C3EA1}" type="sibTrans" cxnId="{A3E681CD-A2CC-4BD6-8EE6-94EB9E12CB97}">
      <dgm:prSet/>
      <dgm:spPr>
        <a:solidFill>
          <a:srgbClr val="800080"/>
        </a:solidFill>
        <a:ln>
          <a:solidFill>
            <a:srgbClr val="660066"/>
          </a:solidFill>
        </a:ln>
      </dgm:spPr>
      <dgm:t>
        <a:bodyPr/>
        <a:lstStyle/>
        <a:p>
          <a:endParaRPr lang="en-US"/>
        </a:p>
      </dgm:t>
    </dgm:pt>
    <dgm:pt modelId="{620970C4-B303-4A15-A4D4-021F5F84CE2B}">
      <dgm:prSet phldrT="[Text]" custT="1"/>
      <dgm:spPr>
        <a:solidFill>
          <a:srgbClr val="3B6675"/>
        </a:solidFill>
      </dgm:spPr>
      <dgm:t>
        <a:bodyPr/>
        <a:lstStyle/>
        <a:p>
          <a:r>
            <a:rPr lang="en-US" sz="2000" dirty="0" smtClean="0">
              <a:solidFill>
                <a:schemeClr val="bg1"/>
              </a:solidFill>
            </a:rPr>
            <a:t>Do</a:t>
          </a:r>
          <a:endParaRPr lang="en-US" sz="2000" dirty="0">
            <a:solidFill>
              <a:schemeClr val="bg1"/>
            </a:solidFill>
          </a:endParaRPr>
        </a:p>
      </dgm:t>
    </dgm:pt>
    <dgm:pt modelId="{4424597E-00A2-4B80-843F-934FF8F63E7E}" type="parTrans" cxnId="{B0752279-5437-4457-9B97-C339F7DE66C5}">
      <dgm:prSet/>
      <dgm:spPr/>
      <dgm:t>
        <a:bodyPr/>
        <a:lstStyle/>
        <a:p>
          <a:endParaRPr lang="en-US"/>
        </a:p>
      </dgm:t>
    </dgm:pt>
    <dgm:pt modelId="{AF3D1440-9399-4043-8975-080D2602C7B1}" type="sibTrans" cxnId="{B0752279-5437-4457-9B97-C339F7DE66C5}">
      <dgm:prSet/>
      <dgm:spPr>
        <a:solidFill>
          <a:srgbClr val="800080"/>
        </a:solidFill>
      </dgm:spPr>
      <dgm:t>
        <a:bodyPr/>
        <a:lstStyle/>
        <a:p>
          <a:endParaRPr lang="en-US"/>
        </a:p>
      </dgm:t>
    </dgm:pt>
    <dgm:pt modelId="{41E88AFD-4D9C-4B80-AEB8-048DB7DF2769}">
      <dgm:prSet phldrT="[Text]" custT="1"/>
      <dgm:spPr>
        <a:solidFill>
          <a:srgbClr val="3B6675"/>
        </a:solidFill>
      </dgm:spPr>
      <dgm:t>
        <a:bodyPr/>
        <a:lstStyle/>
        <a:p>
          <a:r>
            <a:rPr lang="en-US" sz="2000" dirty="0" smtClean="0">
              <a:solidFill>
                <a:schemeClr val="bg1"/>
              </a:solidFill>
            </a:rPr>
            <a:t>Check</a:t>
          </a:r>
          <a:endParaRPr lang="en-US" sz="2000" dirty="0">
            <a:solidFill>
              <a:schemeClr val="bg1"/>
            </a:solidFill>
          </a:endParaRPr>
        </a:p>
      </dgm:t>
    </dgm:pt>
    <dgm:pt modelId="{7797F494-69D8-4AF9-9B45-CC975CDD0F71}" type="parTrans" cxnId="{EF85C460-3352-43D4-AEB0-4AA60BB63F4B}">
      <dgm:prSet/>
      <dgm:spPr/>
      <dgm:t>
        <a:bodyPr/>
        <a:lstStyle/>
        <a:p>
          <a:endParaRPr lang="en-US"/>
        </a:p>
      </dgm:t>
    </dgm:pt>
    <dgm:pt modelId="{7F3A37BF-26AA-44BD-ADC5-F7F537F96476}" type="sibTrans" cxnId="{EF85C460-3352-43D4-AEB0-4AA60BB63F4B}">
      <dgm:prSet/>
      <dgm:spPr>
        <a:solidFill>
          <a:srgbClr val="800080"/>
        </a:solidFill>
      </dgm:spPr>
      <dgm:t>
        <a:bodyPr/>
        <a:lstStyle/>
        <a:p>
          <a:endParaRPr lang="en-US"/>
        </a:p>
      </dgm:t>
    </dgm:pt>
    <dgm:pt modelId="{976DBCF3-4A83-4A6E-AF10-C1F244BDE165}">
      <dgm:prSet phldrT="[Text]" custT="1"/>
      <dgm:spPr>
        <a:solidFill>
          <a:srgbClr val="3B6675"/>
        </a:solidFill>
      </dgm:spPr>
      <dgm:t>
        <a:bodyPr/>
        <a:lstStyle/>
        <a:p>
          <a:r>
            <a:rPr lang="en-US" sz="2000" dirty="0" smtClean="0">
              <a:solidFill>
                <a:schemeClr val="bg1"/>
              </a:solidFill>
            </a:rPr>
            <a:t>Act</a:t>
          </a:r>
          <a:endParaRPr lang="en-US" sz="2000" dirty="0">
            <a:solidFill>
              <a:schemeClr val="bg1"/>
            </a:solidFill>
          </a:endParaRPr>
        </a:p>
      </dgm:t>
    </dgm:pt>
    <dgm:pt modelId="{EEA8A1B6-D300-465C-A72B-8D0E132074CF}" type="parTrans" cxnId="{B2FA8245-07CC-46DC-BB94-2A1A4A36A0E4}">
      <dgm:prSet/>
      <dgm:spPr/>
      <dgm:t>
        <a:bodyPr/>
        <a:lstStyle/>
        <a:p>
          <a:endParaRPr lang="en-US"/>
        </a:p>
      </dgm:t>
    </dgm:pt>
    <dgm:pt modelId="{807F0C8A-A2C8-4BA4-A9F1-9424F7D7A489}" type="sibTrans" cxnId="{B2FA8245-07CC-46DC-BB94-2A1A4A36A0E4}">
      <dgm:prSet/>
      <dgm:spPr>
        <a:solidFill>
          <a:srgbClr val="800080"/>
        </a:solidFill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/>
          <a:contourClr>
            <a:schemeClr val="bg1"/>
          </a:contourClr>
        </a:sp3d>
      </dgm:spPr>
      <dgm:t>
        <a:bodyPr/>
        <a:lstStyle/>
        <a:p>
          <a:endParaRPr lang="en-US"/>
        </a:p>
      </dgm:t>
    </dgm:pt>
    <dgm:pt modelId="{AC67EF91-C164-41BD-B0F5-0D9378859808}" type="pres">
      <dgm:prSet presAssocID="{E595994F-492C-4EEA-B046-49BEA43D44F7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ABB57D1-D6AF-449A-B827-FFA316B65498}" type="pres">
      <dgm:prSet presAssocID="{E309328A-088D-4FCD-932A-1E562BD8AC39}" presName="centerShape" presStyleLbl="node0" presStyleIdx="0" presStyleCnt="1" custScaleX="121298"/>
      <dgm:spPr/>
      <dgm:t>
        <a:bodyPr/>
        <a:lstStyle/>
        <a:p>
          <a:endParaRPr lang="en-US"/>
        </a:p>
      </dgm:t>
    </dgm:pt>
    <dgm:pt modelId="{CE897814-33EC-4CC2-BA06-AB644E5F613D}" type="pres">
      <dgm:prSet presAssocID="{62A39C26-8E7A-48BC-A467-2569F84FA57D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93505A5-F8B2-4E86-A49F-A5E630981D21}" type="pres">
      <dgm:prSet presAssocID="{62A39C26-8E7A-48BC-A467-2569F84FA57D}" presName="dummy" presStyleCnt="0"/>
      <dgm:spPr/>
    </dgm:pt>
    <dgm:pt modelId="{463AEC56-A828-4E49-8A03-78A76DAFEE26}" type="pres">
      <dgm:prSet presAssocID="{3290CCED-8350-4931-B948-C9EB293C3EA1}" presName="sibTrans" presStyleLbl="sibTrans2D1" presStyleIdx="0" presStyleCnt="4"/>
      <dgm:spPr/>
      <dgm:t>
        <a:bodyPr/>
        <a:lstStyle/>
        <a:p>
          <a:endParaRPr lang="en-US"/>
        </a:p>
      </dgm:t>
    </dgm:pt>
    <dgm:pt modelId="{BAF0E9BB-473C-439C-B043-D3F89CD0635F}" type="pres">
      <dgm:prSet presAssocID="{620970C4-B303-4A15-A4D4-021F5F84CE2B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FE9D36A-A89D-400E-82E0-0C3EB6EAA882}" type="pres">
      <dgm:prSet presAssocID="{620970C4-B303-4A15-A4D4-021F5F84CE2B}" presName="dummy" presStyleCnt="0"/>
      <dgm:spPr/>
    </dgm:pt>
    <dgm:pt modelId="{9411DF6A-FFDF-4675-BB89-6A67D9BD8A06}" type="pres">
      <dgm:prSet presAssocID="{AF3D1440-9399-4043-8975-080D2602C7B1}" presName="sibTrans" presStyleLbl="sibTrans2D1" presStyleIdx="1" presStyleCnt="4"/>
      <dgm:spPr/>
      <dgm:t>
        <a:bodyPr/>
        <a:lstStyle/>
        <a:p>
          <a:endParaRPr lang="en-US"/>
        </a:p>
      </dgm:t>
    </dgm:pt>
    <dgm:pt modelId="{E96C8E4A-B6E7-4837-85F0-33B4BAC0F422}" type="pres">
      <dgm:prSet presAssocID="{41E88AFD-4D9C-4B80-AEB8-048DB7DF2769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1D17E4C-3BF9-41B1-933D-1776CEF6E031}" type="pres">
      <dgm:prSet presAssocID="{41E88AFD-4D9C-4B80-AEB8-048DB7DF2769}" presName="dummy" presStyleCnt="0"/>
      <dgm:spPr/>
    </dgm:pt>
    <dgm:pt modelId="{2E89AC56-D74F-4FD0-AAF9-4C317624800C}" type="pres">
      <dgm:prSet presAssocID="{7F3A37BF-26AA-44BD-ADC5-F7F537F96476}" presName="sibTrans" presStyleLbl="sibTrans2D1" presStyleIdx="2" presStyleCnt="4"/>
      <dgm:spPr/>
      <dgm:t>
        <a:bodyPr/>
        <a:lstStyle/>
        <a:p>
          <a:endParaRPr lang="en-US"/>
        </a:p>
      </dgm:t>
    </dgm:pt>
    <dgm:pt modelId="{1BEEE996-FD87-48C6-BAFB-21C9C306B5BC}" type="pres">
      <dgm:prSet presAssocID="{976DBCF3-4A83-4A6E-AF10-C1F244BDE165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F393EB2-E629-4309-92A5-2BBA5920749E}" type="pres">
      <dgm:prSet presAssocID="{976DBCF3-4A83-4A6E-AF10-C1F244BDE165}" presName="dummy" presStyleCnt="0"/>
      <dgm:spPr/>
    </dgm:pt>
    <dgm:pt modelId="{36EFF688-481C-46D7-A52B-C163E7E29A1B}" type="pres">
      <dgm:prSet presAssocID="{807F0C8A-A2C8-4BA4-A9F1-9424F7D7A489}" presName="sibTrans" presStyleLbl="sibTrans2D1" presStyleIdx="3" presStyleCnt="4"/>
      <dgm:spPr/>
      <dgm:t>
        <a:bodyPr/>
        <a:lstStyle/>
        <a:p>
          <a:endParaRPr lang="en-US"/>
        </a:p>
      </dgm:t>
    </dgm:pt>
  </dgm:ptLst>
  <dgm:cxnLst>
    <dgm:cxn modelId="{EF85C460-3352-43D4-AEB0-4AA60BB63F4B}" srcId="{E309328A-088D-4FCD-932A-1E562BD8AC39}" destId="{41E88AFD-4D9C-4B80-AEB8-048DB7DF2769}" srcOrd="2" destOrd="0" parTransId="{7797F494-69D8-4AF9-9B45-CC975CDD0F71}" sibTransId="{7F3A37BF-26AA-44BD-ADC5-F7F537F96476}"/>
    <dgm:cxn modelId="{9E69B487-37BB-4655-BB0B-48255C1E9358}" type="presOf" srcId="{62A39C26-8E7A-48BC-A467-2569F84FA57D}" destId="{CE897814-33EC-4CC2-BA06-AB644E5F613D}" srcOrd="0" destOrd="0" presId="urn:microsoft.com/office/officeart/2005/8/layout/radial6"/>
    <dgm:cxn modelId="{4A374FEF-EF5E-47FF-BB64-C4C504C1A24C}" type="presOf" srcId="{620970C4-B303-4A15-A4D4-021F5F84CE2B}" destId="{BAF0E9BB-473C-439C-B043-D3F89CD0635F}" srcOrd="0" destOrd="0" presId="urn:microsoft.com/office/officeart/2005/8/layout/radial6"/>
    <dgm:cxn modelId="{49882E38-F62A-4A0C-B7E8-4B0F8297CD8E}" type="presOf" srcId="{807F0C8A-A2C8-4BA4-A9F1-9424F7D7A489}" destId="{36EFF688-481C-46D7-A52B-C163E7E29A1B}" srcOrd="0" destOrd="0" presId="urn:microsoft.com/office/officeart/2005/8/layout/radial6"/>
    <dgm:cxn modelId="{F84EB443-95FF-4C32-BC6C-2A929ED40D71}" type="presOf" srcId="{7F3A37BF-26AA-44BD-ADC5-F7F537F96476}" destId="{2E89AC56-D74F-4FD0-AAF9-4C317624800C}" srcOrd="0" destOrd="0" presId="urn:microsoft.com/office/officeart/2005/8/layout/radial6"/>
    <dgm:cxn modelId="{B0752279-5437-4457-9B97-C339F7DE66C5}" srcId="{E309328A-088D-4FCD-932A-1E562BD8AC39}" destId="{620970C4-B303-4A15-A4D4-021F5F84CE2B}" srcOrd="1" destOrd="0" parTransId="{4424597E-00A2-4B80-843F-934FF8F63E7E}" sibTransId="{AF3D1440-9399-4043-8975-080D2602C7B1}"/>
    <dgm:cxn modelId="{0221584E-74D9-4936-B5A2-E904DDE66AC5}" type="presOf" srcId="{E309328A-088D-4FCD-932A-1E562BD8AC39}" destId="{BABB57D1-D6AF-449A-B827-FFA316B65498}" srcOrd="0" destOrd="0" presId="urn:microsoft.com/office/officeart/2005/8/layout/radial6"/>
    <dgm:cxn modelId="{38AE057F-978E-41BC-A635-71C0591B2310}" type="presOf" srcId="{976DBCF3-4A83-4A6E-AF10-C1F244BDE165}" destId="{1BEEE996-FD87-48C6-BAFB-21C9C306B5BC}" srcOrd="0" destOrd="0" presId="urn:microsoft.com/office/officeart/2005/8/layout/radial6"/>
    <dgm:cxn modelId="{1E3011C0-073A-4CA5-89A4-21DC892370EB}" type="presOf" srcId="{E595994F-492C-4EEA-B046-49BEA43D44F7}" destId="{AC67EF91-C164-41BD-B0F5-0D9378859808}" srcOrd="0" destOrd="0" presId="urn:microsoft.com/office/officeart/2005/8/layout/radial6"/>
    <dgm:cxn modelId="{B2FA8245-07CC-46DC-BB94-2A1A4A36A0E4}" srcId="{E309328A-088D-4FCD-932A-1E562BD8AC39}" destId="{976DBCF3-4A83-4A6E-AF10-C1F244BDE165}" srcOrd="3" destOrd="0" parTransId="{EEA8A1B6-D300-465C-A72B-8D0E132074CF}" sibTransId="{807F0C8A-A2C8-4BA4-A9F1-9424F7D7A489}"/>
    <dgm:cxn modelId="{99BCDAD2-274A-4451-BE14-5A01F2D8A28C}" srcId="{E595994F-492C-4EEA-B046-49BEA43D44F7}" destId="{E309328A-088D-4FCD-932A-1E562BD8AC39}" srcOrd="0" destOrd="0" parTransId="{B2553614-27A5-45BB-9647-BE62F542A2C0}" sibTransId="{1578CF0A-8F00-4B06-9D3A-82E692A1B51B}"/>
    <dgm:cxn modelId="{17CFF992-7C6B-49E3-A108-929C7DAF2F0B}" type="presOf" srcId="{41E88AFD-4D9C-4B80-AEB8-048DB7DF2769}" destId="{E96C8E4A-B6E7-4837-85F0-33B4BAC0F422}" srcOrd="0" destOrd="0" presId="urn:microsoft.com/office/officeart/2005/8/layout/radial6"/>
    <dgm:cxn modelId="{A3E681CD-A2CC-4BD6-8EE6-94EB9E12CB97}" srcId="{E309328A-088D-4FCD-932A-1E562BD8AC39}" destId="{62A39C26-8E7A-48BC-A467-2569F84FA57D}" srcOrd="0" destOrd="0" parTransId="{A6261A9E-A43C-46CB-A3F5-83BB58F29864}" sibTransId="{3290CCED-8350-4931-B948-C9EB293C3EA1}"/>
    <dgm:cxn modelId="{DF74A7BC-B11B-4FA0-B5F9-B8CE705DD433}" type="presOf" srcId="{AF3D1440-9399-4043-8975-080D2602C7B1}" destId="{9411DF6A-FFDF-4675-BB89-6A67D9BD8A06}" srcOrd="0" destOrd="0" presId="urn:microsoft.com/office/officeart/2005/8/layout/radial6"/>
    <dgm:cxn modelId="{4F42F700-EC09-4AD5-9A40-BAA376FA4A34}" type="presOf" srcId="{3290CCED-8350-4931-B948-C9EB293C3EA1}" destId="{463AEC56-A828-4E49-8A03-78A76DAFEE26}" srcOrd="0" destOrd="0" presId="urn:microsoft.com/office/officeart/2005/8/layout/radial6"/>
    <dgm:cxn modelId="{96325DA3-1F5D-4488-A73B-C1EB800D38E1}" type="presParOf" srcId="{AC67EF91-C164-41BD-B0F5-0D9378859808}" destId="{BABB57D1-D6AF-449A-B827-FFA316B65498}" srcOrd="0" destOrd="0" presId="urn:microsoft.com/office/officeart/2005/8/layout/radial6"/>
    <dgm:cxn modelId="{5DC123D1-6235-4881-A574-5C4E99A71C88}" type="presParOf" srcId="{AC67EF91-C164-41BD-B0F5-0D9378859808}" destId="{CE897814-33EC-4CC2-BA06-AB644E5F613D}" srcOrd="1" destOrd="0" presId="urn:microsoft.com/office/officeart/2005/8/layout/radial6"/>
    <dgm:cxn modelId="{04ED5B6D-56D5-43FF-8C82-144B633DFD7D}" type="presParOf" srcId="{AC67EF91-C164-41BD-B0F5-0D9378859808}" destId="{B93505A5-F8B2-4E86-A49F-A5E630981D21}" srcOrd="2" destOrd="0" presId="urn:microsoft.com/office/officeart/2005/8/layout/radial6"/>
    <dgm:cxn modelId="{355621FE-4160-4D0A-B447-4326CFEBA15E}" type="presParOf" srcId="{AC67EF91-C164-41BD-B0F5-0D9378859808}" destId="{463AEC56-A828-4E49-8A03-78A76DAFEE26}" srcOrd="3" destOrd="0" presId="urn:microsoft.com/office/officeart/2005/8/layout/radial6"/>
    <dgm:cxn modelId="{F027D0F7-8863-4AA9-9263-756B5E080B2F}" type="presParOf" srcId="{AC67EF91-C164-41BD-B0F5-0D9378859808}" destId="{BAF0E9BB-473C-439C-B043-D3F89CD0635F}" srcOrd="4" destOrd="0" presId="urn:microsoft.com/office/officeart/2005/8/layout/radial6"/>
    <dgm:cxn modelId="{01B78152-24F4-43F8-BCDA-F0FBFEC3BED0}" type="presParOf" srcId="{AC67EF91-C164-41BD-B0F5-0D9378859808}" destId="{8FE9D36A-A89D-400E-82E0-0C3EB6EAA882}" srcOrd="5" destOrd="0" presId="urn:microsoft.com/office/officeart/2005/8/layout/radial6"/>
    <dgm:cxn modelId="{062EFF1E-403E-4976-A054-0708B8F03B22}" type="presParOf" srcId="{AC67EF91-C164-41BD-B0F5-0D9378859808}" destId="{9411DF6A-FFDF-4675-BB89-6A67D9BD8A06}" srcOrd="6" destOrd="0" presId="urn:microsoft.com/office/officeart/2005/8/layout/radial6"/>
    <dgm:cxn modelId="{1CDD9B18-BA9E-4A07-A6A1-950707D9309F}" type="presParOf" srcId="{AC67EF91-C164-41BD-B0F5-0D9378859808}" destId="{E96C8E4A-B6E7-4837-85F0-33B4BAC0F422}" srcOrd="7" destOrd="0" presId="urn:microsoft.com/office/officeart/2005/8/layout/radial6"/>
    <dgm:cxn modelId="{F7894189-D9A2-489E-8697-4893E39C37F7}" type="presParOf" srcId="{AC67EF91-C164-41BD-B0F5-0D9378859808}" destId="{61D17E4C-3BF9-41B1-933D-1776CEF6E031}" srcOrd="8" destOrd="0" presId="urn:microsoft.com/office/officeart/2005/8/layout/radial6"/>
    <dgm:cxn modelId="{DCE42AED-8F6C-41D1-8964-F9BE23226AB7}" type="presParOf" srcId="{AC67EF91-C164-41BD-B0F5-0D9378859808}" destId="{2E89AC56-D74F-4FD0-AAF9-4C317624800C}" srcOrd="9" destOrd="0" presId="urn:microsoft.com/office/officeart/2005/8/layout/radial6"/>
    <dgm:cxn modelId="{3D31172C-1DCD-4BBA-98C8-8A74370FABAC}" type="presParOf" srcId="{AC67EF91-C164-41BD-B0F5-0D9378859808}" destId="{1BEEE996-FD87-48C6-BAFB-21C9C306B5BC}" srcOrd="10" destOrd="0" presId="urn:microsoft.com/office/officeart/2005/8/layout/radial6"/>
    <dgm:cxn modelId="{67A06FC6-FFDD-44A0-AD5D-9D55E60B8BE0}" type="presParOf" srcId="{AC67EF91-C164-41BD-B0F5-0D9378859808}" destId="{CF393EB2-E629-4309-92A5-2BBA5920749E}" srcOrd="11" destOrd="0" presId="urn:microsoft.com/office/officeart/2005/8/layout/radial6"/>
    <dgm:cxn modelId="{73C75BFE-CA25-42B4-9042-2AFBDEF267FD}" type="presParOf" srcId="{AC67EF91-C164-41BD-B0F5-0D9378859808}" destId="{36EFF688-481C-46D7-A52B-C163E7E29A1B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595994F-492C-4EEA-B046-49BEA43D44F7}" type="doc">
      <dgm:prSet loTypeId="urn:microsoft.com/office/officeart/2005/8/layout/radial3" loCatId="cycle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309328A-088D-4FCD-932A-1E562BD8AC39}">
      <dgm:prSet phldrT="[Text]"/>
      <dgm:spPr>
        <a:solidFill>
          <a:srgbClr val="3B6675">
            <a:alpha val="50000"/>
          </a:srgbClr>
        </a:solidFill>
        <a:ln>
          <a:solidFill>
            <a:srgbClr val="3B6675"/>
          </a:solidFill>
        </a:ln>
      </dgm:spPr>
      <dgm:t>
        <a:bodyPr/>
        <a:lstStyle/>
        <a:p>
          <a:r>
            <a:rPr lang="en-US" smtClean="0"/>
            <a:t>Continuous Improvement</a:t>
          </a:r>
          <a:endParaRPr lang="en-US" dirty="0"/>
        </a:p>
      </dgm:t>
    </dgm:pt>
    <dgm:pt modelId="{B2553614-27A5-45BB-9647-BE62F542A2C0}" type="parTrans" cxnId="{99BCDAD2-274A-4451-BE14-5A01F2D8A28C}">
      <dgm:prSet/>
      <dgm:spPr/>
      <dgm:t>
        <a:bodyPr/>
        <a:lstStyle/>
        <a:p>
          <a:endParaRPr lang="en-US"/>
        </a:p>
      </dgm:t>
    </dgm:pt>
    <dgm:pt modelId="{1578CF0A-8F00-4B06-9D3A-82E692A1B51B}" type="sibTrans" cxnId="{99BCDAD2-274A-4451-BE14-5A01F2D8A28C}">
      <dgm:prSet/>
      <dgm:spPr/>
      <dgm:t>
        <a:bodyPr/>
        <a:lstStyle/>
        <a:p>
          <a:endParaRPr lang="en-US"/>
        </a:p>
      </dgm:t>
    </dgm:pt>
    <dgm:pt modelId="{62A39C26-8E7A-48BC-A467-2569F84FA57D}">
      <dgm:prSet phldrT="[Text]"/>
      <dgm:spPr>
        <a:solidFill>
          <a:srgbClr val="3B6675">
            <a:alpha val="50000"/>
          </a:srgbClr>
        </a:solidFill>
      </dgm:spPr>
      <dgm:t>
        <a:bodyPr/>
        <a:lstStyle/>
        <a:p>
          <a:r>
            <a:rPr lang="en-US" smtClean="0"/>
            <a:t>Plan</a:t>
          </a:r>
          <a:endParaRPr lang="en-US" dirty="0"/>
        </a:p>
      </dgm:t>
    </dgm:pt>
    <dgm:pt modelId="{A6261A9E-A43C-46CB-A3F5-83BB58F29864}" type="parTrans" cxnId="{A3E681CD-A2CC-4BD6-8EE6-94EB9E12CB97}">
      <dgm:prSet/>
      <dgm:spPr/>
      <dgm:t>
        <a:bodyPr/>
        <a:lstStyle/>
        <a:p>
          <a:endParaRPr lang="en-US"/>
        </a:p>
      </dgm:t>
    </dgm:pt>
    <dgm:pt modelId="{3290CCED-8350-4931-B948-C9EB293C3EA1}" type="sibTrans" cxnId="{A3E681CD-A2CC-4BD6-8EE6-94EB9E12CB97}">
      <dgm:prSet/>
      <dgm:spPr/>
      <dgm:t>
        <a:bodyPr/>
        <a:lstStyle/>
        <a:p>
          <a:endParaRPr lang="en-US"/>
        </a:p>
      </dgm:t>
    </dgm:pt>
    <dgm:pt modelId="{620970C4-B303-4A15-A4D4-021F5F84CE2B}">
      <dgm:prSet phldrT="[Text]"/>
      <dgm:spPr>
        <a:solidFill>
          <a:srgbClr val="3B6675">
            <a:alpha val="50000"/>
          </a:srgbClr>
        </a:solidFill>
      </dgm:spPr>
      <dgm:t>
        <a:bodyPr/>
        <a:lstStyle/>
        <a:p>
          <a:r>
            <a:rPr lang="en-US" smtClean="0"/>
            <a:t>Do</a:t>
          </a:r>
          <a:endParaRPr lang="en-US" dirty="0"/>
        </a:p>
      </dgm:t>
    </dgm:pt>
    <dgm:pt modelId="{4424597E-00A2-4B80-843F-934FF8F63E7E}" type="parTrans" cxnId="{B0752279-5437-4457-9B97-C339F7DE66C5}">
      <dgm:prSet/>
      <dgm:spPr/>
      <dgm:t>
        <a:bodyPr/>
        <a:lstStyle/>
        <a:p>
          <a:endParaRPr lang="en-US"/>
        </a:p>
      </dgm:t>
    </dgm:pt>
    <dgm:pt modelId="{AF3D1440-9399-4043-8975-080D2602C7B1}" type="sibTrans" cxnId="{B0752279-5437-4457-9B97-C339F7DE66C5}">
      <dgm:prSet/>
      <dgm:spPr/>
      <dgm:t>
        <a:bodyPr/>
        <a:lstStyle/>
        <a:p>
          <a:endParaRPr lang="en-US"/>
        </a:p>
      </dgm:t>
    </dgm:pt>
    <dgm:pt modelId="{41E88AFD-4D9C-4B80-AEB8-048DB7DF2769}">
      <dgm:prSet phldrT="[Text]"/>
      <dgm:spPr>
        <a:solidFill>
          <a:srgbClr val="3B6675">
            <a:alpha val="50000"/>
          </a:srgbClr>
        </a:solidFill>
      </dgm:spPr>
      <dgm:t>
        <a:bodyPr/>
        <a:lstStyle/>
        <a:p>
          <a:r>
            <a:rPr lang="en-US" smtClean="0"/>
            <a:t>Check</a:t>
          </a:r>
          <a:endParaRPr lang="en-US" dirty="0"/>
        </a:p>
      </dgm:t>
    </dgm:pt>
    <dgm:pt modelId="{7797F494-69D8-4AF9-9B45-CC975CDD0F71}" type="parTrans" cxnId="{EF85C460-3352-43D4-AEB0-4AA60BB63F4B}">
      <dgm:prSet/>
      <dgm:spPr/>
      <dgm:t>
        <a:bodyPr/>
        <a:lstStyle/>
        <a:p>
          <a:endParaRPr lang="en-US"/>
        </a:p>
      </dgm:t>
    </dgm:pt>
    <dgm:pt modelId="{7F3A37BF-26AA-44BD-ADC5-F7F537F96476}" type="sibTrans" cxnId="{EF85C460-3352-43D4-AEB0-4AA60BB63F4B}">
      <dgm:prSet/>
      <dgm:spPr/>
      <dgm:t>
        <a:bodyPr/>
        <a:lstStyle/>
        <a:p>
          <a:endParaRPr lang="en-US"/>
        </a:p>
      </dgm:t>
    </dgm:pt>
    <dgm:pt modelId="{976DBCF3-4A83-4A6E-AF10-C1F244BDE165}">
      <dgm:prSet phldrT="[Text]"/>
      <dgm:spPr>
        <a:solidFill>
          <a:srgbClr val="3B6675">
            <a:alpha val="50000"/>
          </a:srgbClr>
        </a:solidFill>
        <a:ln>
          <a:solidFill>
            <a:srgbClr val="3B6675"/>
          </a:solidFill>
        </a:ln>
      </dgm:spPr>
      <dgm:t>
        <a:bodyPr/>
        <a:lstStyle/>
        <a:p>
          <a:r>
            <a:rPr lang="en-US" smtClean="0"/>
            <a:t>Act</a:t>
          </a:r>
          <a:endParaRPr lang="en-US" dirty="0"/>
        </a:p>
      </dgm:t>
    </dgm:pt>
    <dgm:pt modelId="{EEA8A1B6-D300-465C-A72B-8D0E132074CF}" type="parTrans" cxnId="{B2FA8245-07CC-46DC-BB94-2A1A4A36A0E4}">
      <dgm:prSet/>
      <dgm:spPr/>
      <dgm:t>
        <a:bodyPr/>
        <a:lstStyle/>
        <a:p>
          <a:endParaRPr lang="en-US"/>
        </a:p>
      </dgm:t>
    </dgm:pt>
    <dgm:pt modelId="{807F0C8A-A2C8-4BA4-A9F1-9424F7D7A489}" type="sibTrans" cxnId="{B2FA8245-07CC-46DC-BB94-2A1A4A36A0E4}">
      <dgm:prSet/>
      <dgm:spPr/>
      <dgm:t>
        <a:bodyPr/>
        <a:lstStyle/>
        <a:p>
          <a:endParaRPr lang="en-US"/>
        </a:p>
      </dgm:t>
    </dgm:pt>
    <dgm:pt modelId="{EE50BE73-6620-4CF0-A45B-78187E0F9519}" type="pres">
      <dgm:prSet presAssocID="{E595994F-492C-4EEA-B046-49BEA43D44F7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AEC314D-1152-43A0-B5E5-20C67349EE86}" type="pres">
      <dgm:prSet presAssocID="{E595994F-492C-4EEA-B046-49BEA43D44F7}" presName="radial" presStyleCnt="0">
        <dgm:presLayoutVars>
          <dgm:animLvl val="ctr"/>
        </dgm:presLayoutVars>
      </dgm:prSet>
      <dgm:spPr/>
      <dgm:t>
        <a:bodyPr/>
        <a:lstStyle/>
        <a:p>
          <a:endParaRPr lang="en-US"/>
        </a:p>
      </dgm:t>
    </dgm:pt>
    <dgm:pt modelId="{8F9A50ED-9627-4F1A-8873-AA2403926DB1}" type="pres">
      <dgm:prSet presAssocID="{E309328A-088D-4FCD-932A-1E562BD8AC39}" presName="centerShape" presStyleLbl="vennNode1" presStyleIdx="0" presStyleCnt="5" custLinFactNeighborX="-917" custLinFactNeighborY="1318"/>
      <dgm:spPr/>
      <dgm:t>
        <a:bodyPr/>
        <a:lstStyle/>
        <a:p>
          <a:endParaRPr lang="en-US"/>
        </a:p>
      </dgm:t>
    </dgm:pt>
    <dgm:pt modelId="{7E94EAD5-480B-4789-98E6-42061EA3A753}" type="pres">
      <dgm:prSet presAssocID="{62A39C26-8E7A-48BC-A467-2569F84FA57D}" presName="node" presStyleLbl="venn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5882DD2-E99D-478C-BDB3-F1C93DB80C52}" type="pres">
      <dgm:prSet presAssocID="{620970C4-B303-4A15-A4D4-021F5F84CE2B}" presName="node" presStyleLbl="venn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418A991-A615-4752-902B-B1F50EFB1B20}" type="pres">
      <dgm:prSet presAssocID="{41E88AFD-4D9C-4B80-AEB8-048DB7DF2769}" presName="node" presStyleLbl="venn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705AB03-BBD1-48AF-B94C-6A23EB1B9293}" type="pres">
      <dgm:prSet presAssocID="{976DBCF3-4A83-4A6E-AF10-C1F244BDE165}" presName="node" presStyleLbl="venn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8C04D02-41E8-4BDD-8091-8F3E9D27A3EA}" type="presOf" srcId="{E595994F-492C-4EEA-B046-49BEA43D44F7}" destId="{EE50BE73-6620-4CF0-A45B-78187E0F9519}" srcOrd="0" destOrd="0" presId="urn:microsoft.com/office/officeart/2005/8/layout/radial3"/>
    <dgm:cxn modelId="{EF85C460-3352-43D4-AEB0-4AA60BB63F4B}" srcId="{E309328A-088D-4FCD-932A-1E562BD8AC39}" destId="{41E88AFD-4D9C-4B80-AEB8-048DB7DF2769}" srcOrd="2" destOrd="0" parTransId="{7797F494-69D8-4AF9-9B45-CC975CDD0F71}" sibTransId="{7F3A37BF-26AA-44BD-ADC5-F7F537F96476}"/>
    <dgm:cxn modelId="{668D6E79-8EF7-4EFC-8D8F-C7B5CB062471}" type="presOf" srcId="{41E88AFD-4D9C-4B80-AEB8-048DB7DF2769}" destId="{3418A991-A615-4752-902B-B1F50EFB1B20}" srcOrd="0" destOrd="0" presId="urn:microsoft.com/office/officeart/2005/8/layout/radial3"/>
    <dgm:cxn modelId="{3DD8C310-8669-40C0-8C63-EFE926E7B7DF}" type="presOf" srcId="{976DBCF3-4A83-4A6E-AF10-C1F244BDE165}" destId="{5705AB03-BBD1-48AF-B94C-6A23EB1B9293}" srcOrd="0" destOrd="0" presId="urn:microsoft.com/office/officeart/2005/8/layout/radial3"/>
    <dgm:cxn modelId="{B2FA8245-07CC-46DC-BB94-2A1A4A36A0E4}" srcId="{E309328A-088D-4FCD-932A-1E562BD8AC39}" destId="{976DBCF3-4A83-4A6E-AF10-C1F244BDE165}" srcOrd="3" destOrd="0" parTransId="{EEA8A1B6-D300-465C-A72B-8D0E132074CF}" sibTransId="{807F0C8A-A2C8-4BA4-A9F1-9424F7D7A489}"/>
    <dgm:cxn modelId="{99BCDAD2-274A-4451-BE14-5A01F2D8A28C}" srcId="{E595994F-492C-4EEA-B046-49BEA43D44F7}" destId="{E309328A-088D-4FCD-932A-1E562BD8AC39}" srcOrd="0" destOrd="0" parTransId="{B2553614-27A5-45BB-9647-BE62F542A2C0}" sibTransId="{1578CF0A-8F00-4B06-9D3A-82E692A1B51B}"/>
    <dgm:cxn modelId="{A3E681CD-A2CC-4BD6-8EE6-94EB9E12CB97}" srcId="{E309328A-088D-4FCD-932A-1E562BD8AC39}" destId="{62A39C26-8E7A-48BC-A467-2569F84FA57D}" srcOrd="0" destOrd="0" parTransId="{A6261A9E-A43C-46CB-A3F5-83BB58F29864}" sibTransId="{3290CCED-8350-4931-B948-C9EB293C3EA1}"/>
    <dgm:cxn modelId="{B0752279-5437-4457-9B97-C339F7DE66C5}" srcId="{E309328A-088D-4FCD-932A-1E562BD8AC39}" destId="{620970C4-B303-4A15-A4D4-021F5F84CE2B}" srcOrd="1" destOrd="0" parTransId="{4424597E-00A2-4B80-843F-934FF8F63E7E}" sibTransId="{AF3D1440-9399-4043-8975-080D2602C7B1}"/>
    <dgm:cxn modelId="{39B98C03-F871-4440-AAEC-7BE5FA68EC31}" type="presOf" srcId="{620970C4-B303-4A15-A4D4-021F5F84CE2B}" destId="{D5882DD2-E99D-478C-BDB3-F1C93DB80C52}" srcOrd="0" destOrd="0" presId="urn:microsoft.com/office/officeart/2005/8/layout/radial3"/>
    <dgm:cxn modelId="{0AF7420B-4710-451F-96E4-2DDDFE3CF112}" type="presOf" srcId="{E309328A-088D-4FCD-932A-1E562BD8AC39}" destId="{8F9A50ED-9627-4F1A-8873-AA2403926DB1}" srcOrd="0" destOrd="0" presId="urn:microsoft.com/office/officeart/2005/8/layout/radial3"/>
    <dgm:cxn modelId="{4DAB656F-3CC9-4C6E-95E1-F838C66BB205}" type="presOf" srcId="{62A39C26-8E7A-48BC-A467-2569F84FA57D}" destId="{7E94EAD5-480B-4789-98E6-42061EA3A753}" srcOrd="0" destOrd="0" presId="urn:microsoft.com/office/officeart/2005/8/layout/radial3"/>
    <dgm:cxn modelId="{47CA9FFC-9C10-4373-9F47-D496CD84400D}" type="presParOf" srcId="{EE50BE73-6620-4CF0-A45B-78187E0F9519}" destId="{AAEC314D-1152-43A0-B5E5-20C67349EE86}" srcOrd="0" destOrd="0" presId="urn:microsoft.com/office/officeart/2005/8/layout/radial3"/>
    <dgm:cxn modelId="{099C43C3-66DD-4952-A129-B18DEA6E864C}" type="presParOf" srcId="{AAEC314D-1152-43A0-B5E5-20C67349EE86}" destId="{8F9A50ED-9627-4F1A-8873-AA2403926DB1}" srcOrd="0" destOrd="0" presId="urn:microsoft.com/office/officeart/2005/8/layout/radial3"/>
    <dgm:cxn modelId="{A3A70F8E-9015-41CC-B8B9-3A0C8176E9A0}" type="presParOf" srcId="{AAEC314D-1152-43A0-B5E5-20C67349EE86}" destId="{7E94EAD5-480B-4789-98E6-42061EA3A753}" srcOrd="1" destOrd="0" presId="urn:microsoft.com/office/officeart/2005/8/layout/radial3"/>
    <dgm:cxn modelId="{23AE4FD8-C1B5-4BA9-8322-B3C29157CA68}" type="presParOf" srcId="{AAEC314D-1152-43A0-B5E5-20C67349EE86}" destId="{D5882DD2-E99D-478C-BDB3-F1C93DB80C52}" srcOrd="2" destOrd="0" presId="urn:microsoft.com/office/officeart/2005/8/layout/radial3"/>
    <dgm:cxn modelId="{F71F2C7B-BE14-47CB-AA80-E524EF3FBF07}" type="presParOf" srcId="{AAEC314D-1152-43A0-B5E5-20C67349EE86}" destId="{3418A991-A615-4752-902B-B1F50EFB1B20}" srcOrd="3" destOrd="0" presId="urn:microsoft.com/office/officeart/2005/8/layout/radial3"/>
    <dgm:cxn modelId="{6E452F21-63C6-45F3-ADD8-FD831696FB12}" type="presParOf" srcId="{AAEC314D-1152-43A0-B5E5-20C67349EE86}" destId="{5705AB03-BBD1-48AF-B94C-6A23EB1B9293}" srcOrd="4" destOrd="0" presId="urn:microsoft.com/office/officeart/2005/8/layout/radial3"/>
  </dgm:cxnLst>
  <dgm:bg>
    <a:noFill/>
  </dgm:bg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BBE5251-4B81-4B6F-BD2C-E3D317310398}" type="doc">
      <dgm:prSet loTypeId="urn:microsoft.com/office/officeart/2005/8/layout/rings+Icon" loCatId="relationship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66E6691-B905-424E-988E-8FEC07C87E0C}">
      <dgm:prSet phldrT="[Text]" custT="1"/>
      <dgm:spPr>
        <a:solidFill>
          <a:srgbClr val="3B6675"/>
        </a:solidFill>
      </dgm:spPr>
      <dgm:t>
        <a:bodyPr/>
        <a:lstStyle/>
        <a:p>
          <a:r>
            <a:rPr lang="en-US" sz="2800" dirty="0" smtClean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rPr>
            <a:t>Community Care</a:t>
          </a:r>
          <a:endParaRPr lang="en-US" sz="2800" dirty="0">
            <a:solidFill>
              <a:schemeClr val="bg1"/>
            </a:solidFill>
            <a:latin typeface="Segoe UI Light" panose="020B0502040204020203" pitchFamily="34" charset="0"/>
            <a:cs typeface="Segoe UI Light" panose="020B0502040204020203" pitchFamily="34" charset="0"/>
          </a:endParaRPr>
        </a:p>
      </dgm:t>
    </dgm:pt>
    <dgm:pt modelId="{F2FAC511-70D0-4781-AAA3-5B057B2993D4}" type="parTrans" cxnId="{00326105-A96D-459E-B13F-C73C61738726}">
      <dgm:prSet/>
      <dgm:spPr/>
      <dgm:t>
        <a:bodyPr/>
        <a:lstStyle/>
        <a:p>
          <a:endParaRPr lang="en-US"/>
        </a:p>
      </dgm:t>
    </dgm:pt>
    <dgm:pt modelId="{99AB6F77-632E-4C58-AAD6-ABB72D3795B0}" type="sibTrans" cxnId="{00326105-A96D-459E-B13F-C73C61738726}">
      <dgm:prSet/>
      <dgm:spPr/>
      <dgm:t>
        <a:bodyPr/>
        <a:lstStyle/>
        <a:p>
          <a:endParaRPr lang="en-US"/>
        </a:p>
      </dgm:t>
    </dgm:pt>
    <dgm:pt modelId="{3FEDA2FB-2BF0-4ECE-91DC-BC5E4B1A5B86}">
      <dgm:prSet phldrT="[Text]" custT="1"/>
      <dgm:spPr>
        <a:solidFill>
          <a:srgbClr val="3B6675"/>
        </a:solidFill>
      </dgm:spPr>
      <dgm:t>
        <a:bodyPr/>
        <a:lstStyle/>
        <a:p>
          <a:r>
            <a:rPr lang="en-US" sz="2800" dirty="0" smtClean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rPr>
            <a:t>Vocational Education Training</a:t>
          </a:r>
          <a:endParaRPr lang="en-US" sz="2800" dirty="0">
            <a:solidFill>
              <a:schemeClr val="bg1"/>
            </a:solidFill>
            <a:latin typeface="Segoe UI Light" panose="020B0502040204020203" pitchFamily="34" charset="0"/>
            <a:cs typeface="Segoe UI Light" panose="020B0502040204020203" pitchFamily="34" charset="0"/>
          </a:endParaRPr>
        </a:p>
      </dgm:t>
    </dgm:pt>
    <dgm:pt modelId="{6D340B77-DAF1-4A21-9462-4B16A7983B49}" type="parTrans" cxnId="{5C4D8018-E4E9-4703-8F0C-80C442A7CBC5}">
      <dgm:prSet/>
      <dgm:spPr/>
      <dgm:t>
        <a:bodyPr/>
        <a:lstStyle/>
        <a:p>
          <a:endParaRPr lang="en-US"/>
        </a:p>
      </dgm:t>
    </dgm:pt>
    <dgm:pt modelId="{53D07292-6BDD-4DA6-BA80-2F4A77E9E718}" type="sibTrans" cxnId="{5C4D8018-E4E9-4703-8F0C-80C442A7CBC5}">
      <dgm:prSet/>
      <dgm:spPr/>
      <dgm:t>
        <a:bodyPr/>
        <a:lstStyle/>
        <a:p>
          <a:endParaRPr lang="en-US"/>
        </a:p>
      </dgm:t>
    </dgm:pt>
    <dgm:pt modelId="{DA9AB9C7-E0C0-4312-BB5F-276C5ED90859}" type="pres">
      <dgm:prSet presAssocID="{8BBE5251-4B81-4B6F-BD2C-E3D317310398}" presName="Name0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3D78DDA-8828-4E80-8B93-A4F49F1C91D7}" type="pres">
      <dgm:prSet presAssocID="{8BBE5251-4B81-4B6F-BD2C-E3D317310398}" presName="ellipse1" presStyleLbl="vennNode1" presStyleIdx="0" presStyleCnt="2" custLinFactNeighborX="-11098" custLinFactNeighborY="2943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1FFB144-4736-4EFA-9EF3-F6B8B16BD742}" type="pres">
      <dgm:prSet presAssocID="{8BBE5251-4B81-4B6F-BD2C-E3D317310398}" presName="ellipse2" presStyleLbl="vennNode1" presStyleIdx="1" presStyleCnt="2" custLinFactNeighborX="22505" custLinFactNeighborY="-3051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2B4A9F4-1379-4CB0-A676-1EEAD7A2958C}" type="presOf" srcId="{8BBE5251-4B81-4B6F-BD2C-E3D317310398}" destId="{DA9AB9C7-E0C0-4312-BB5F-276C5ED90859}" srcOrd="0" destOrd="0" presId="urn:microsoft.com/office/officeart/2005/8/layout/rings+Icon"/>
    <dgm:cxn modelId="{00326105-A96D-459E-B13F-C73C61738726}" srcId="{8BBE5251-4B81-4B6F-BD2C-E3D317310398}" destId="{566E6691-B905-424E-988E-8FEC07C87E0C}" srcOrd="0" destOrd="0" parTransId="{F2FAC511-70D0-4781-AAA3-5B057B2993D4}" sibTransId="{99AB6F77-632E-4C58-AAD6-ABB72D3795B0}"/>
    <dgm:cxn modelId="{434E0A63-0E7E-4E2A-B872-FBC731819527}" type="presOf" srcId="{3FEDA2FB-2BF0-4ECE-91DC-BC5E4B1A5B86}" destId="{81FFB144-4736-4EFA-9EF3-F6B8B16BD742}" srcOrd="0" destOrd="0" presId="urn:microsoft.com/office/officeart/2005/8/layout/rings+Icon"/>
    <dgm:cxn modelId="{5C4D8018-E4E9-4703-8F0C-80C442A7CBC5}" srcId="{8BBE5251-4B81-4B6F-BD2C-E3D317310398}" destId="{3FEDA2FB-2BF0-4ECE-91DC-BC5E4B1A5B86}" srcOrd="1" destOrd="0" parTransId="{6D340B77-DAF1-4A21-9462-4B16A7983B49}" sibTransId="{53D07292-6BDD-4DA6-BA80-2F4A77E9E718}"/>
    <dgm:cxn modelId="{7F54FBB8-644A-4B6B-A532-F384973124D5}" type="presOf" srcId="{566E6691-B905-424E-988E-8FEC07C87E0C}" destId="{33D78DDA-8828-4E80-8B93-A4F49F1C91D7}" srcOrd="0" destOrd="0" presId="urn:microsoft.com/office/officeart/2005/8/layout/rings+Icon"/>
    <dgm:cxn modelId="{5EC06BAD-0F57-4CE4-BBC2-4B2D155BE8CC}" type="presParOf" srcId="{DA9AB9C7-E0C0-4312-BB5F-276C5ED90859}" destId="{33D78DDA-8828-4E80-8B93-A4F49F1C91D7}" srcOrd="0" destOrd="0" presId="urn:microsoft.com/office/officeart/2005/8/layout/rings+Icon"/>
    <dgm:cxn modelId="{8A09A5C8-BD09-4B6B-9BE8-F394388337D6}" type="presParOf" srcId="{DA9AB9C7-E0C0-4312-BB5F-276C5ED90859}" destId="{81FFB144-4736-4EFA-9EF3-F6B8B16BD742}" srcOrd="1" destOrd="0" presId="urn:microsoft.com/office/officeart/2005/8/layout/rings+Icon"/>
  </dgm:cxnLst>
  <dgm:bg/>
  <dgm:whole>
    <a:ln>
      <a:solidFill>
        <a:schemeClr val="bg1"/>
      </a:solidFill>
    </a:ln>
  </dgm:whole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5EE0D13-EBDA-4A23-914A-06FE8D72CAC3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E591AE3-E46A-4B09-A1A0-EC34E51CC2B9}">
      <dgm:prSet phldrT="[Text]" custT="1"/>
      <dgm:spPr/>
      <dgm:t>
        <a:bodyPr/>
        <a:lstStyle/>
        <a:p>
          <a:r>
            <a:rPr lang="en-US" sz="2400" dirty="0" smtClean="0">
              <a:solidFill>
                <a:srgbClr val="660066"/>
              </a:solidFill>
              <a:latin typeface="Segoe UI Light" panose="020B0502040204020203" pitchFamily="34" charset="0"/>
              <a:cs typeface="Segoe UI Light" panose="020B0502040204020203" pitchFamily="34" charset="0"/>
            </a:rPr>
            <a:t>Policies</a:t>
          </a:r>
          <a:endParaRPr lang="en-US" sz="2400" dirty="0">
            <a:solidFill>
              <a:srgbClr val="660066"/>
            </a:solidFill>
            <a:latin typeface="Segoe UI Light" panose="020B0502040204020203" pitchFamily="34" charset="0"/>
            <a:cs typeface="Segoe UI Light" panose="020B0502040204020203" pitchFamily="34" charset="0"/>
          </a:endParaRPr>
        </a:p>
      </dgm:t>
    </dgm:pt>
    <dgm:pt modelId="{47F41504-3D12-44D1-B462-4043CE1D7FA5}" type="parTrans" cxnId="{210C4A1A-0C36-4E0F-B779-4522B0E17E48}">
      <dgm:prSet/>
      <dgm:spPr/>
      <dgm:t>
        <a:bodyPr/>
        <a:lstStyle/>
        <a:p>
          <a:endParaRPr lang="en-US"/>
        </a:p>
      </dgm:t>
    </dgm:pt>
    <dgm:pt modelId="{22D14455-99D7-4496-BC2C-091E2A904275}" type="sibTrans" cxnId="{210C4A1A-0C36-4E0F-B779-4522B0E17E48}">
      <dgm:prSet/>
      <dgm:spPr/>
      <dgm:t>
        <a:bodyPr/>
        <a:lstStyle/>
        <a:p>
          <a:endParaRPr lang="en-US"/>
        </a:p>
      </dgm:t>
    </dgm:pt>
    <dgm:pt modelId="{3DB05885-DC8A-4117-9922-7825F83694A0}">
      <dgm:prSet phldrT="[Text]" custT="1"/>
      <dgm:spPr/>
      <dgm:t>
        <a:bodyPr/>
        <a:lstStyle/>
        <a:p>
          <a:r>
            <a:rPr lang="en-US" sz="2400" dirty="0" smtClean="0">
              <a:solidFill>
                <a:srgbClr val="660066"/>
              </a:solidFill>
              <a:latin typeface="Segoe UI Light" panose="020B0502040204020203" pitchFamily="34" charset="0"/>
              <a:cs typeface="Segoe UI Light" panose="020B0502040204020203" pitchFamily="34" charset="0"/>
            </a:rPr>
            <a:t>Processes</a:t>
          </a:r>
          <a:endParaRPr lang="en-US" sz="2400" dirty="0">
            <a:solidFill>
              <a:srgbClr val="660066"/>
            </a:solidFill>
            <a:latin typeface="Segoe UI Light" panose="020B0502040204020203" pitchFamily="34" charset="0"/>
            <a:cs typeface="Segoe UI Light" panose="020B0502040204020203" pitchFamily="34" charset="0"/>
          </a:endParaRPr>
        </a:p>
      </dgm:t>
    </dgm:pt>
    <dgm:pt modelId="{5CBE58EE-2F98-4794-B333-2634E2B73E28}" type="parTrans" cxnId="{B971B595-877B-4F56-9B21-2214F1FDB6A2}">
      <dgm:prSet/>
      <dgm:spPr/>
      <dgm:t>
        <a:bodyPr/>
        <a:lstStyle/>
        <a:p>
          <a:endParaRPr lang="en-US"/>
        </a:p>
      </dgm:t>
    </dgm:pt>
    <dgm:pt modelId="{FDBB19EB-141A-4B07-889E-A1A708D8A30C}" type="sibTrans" cxnId="{B971B595-877B-4F56-9B21-2214F1FDB6A2}">
      <dgm:prSet/>
      <dgm:spPr/>
      <dgm:t>
        <a:bodyPr/>
        <a:lstStyle/>
        <a:p>
          <a:endParaRPr lang="en-US"/>
        </a:p>
      </dgm:t>
    </dgm:pt>
    <dgm:pt modelId="{61C3B7CD-F14B-4483-8D7E-8E0F214FA56C}">
      <dgm:prSet phldrT="[Text]" custT="1"/>
      <dgm:spPr/>
      <dgm:t>
        <a:bodyPr/>
        <a:lstStyle/>
        <a:p>
          <a:r>
            <a:rPr lang="en-US" sz="2800" dirty="0" smtClean="0">
              <a:solidFill>
                <a:srgbClr val="660066"/>
              </a:solidFill>
              <a:latin typeface="Segoe UI Light" panose="020B0502040204020203" pitchFamily="34" charset="0"/>
              <a:cs typeface="Segoe UI Light" panose="020B0502040204020203" pitchFamily="34" charset="0"/>
            </a:rPr>
            <a:t>Training</a:t>
          </a:r>
          <a:endParaRPr lang="en-US" sz="2800" dirty="0">
            <a:solidFill>
              <a:srgbClr val="660066"/>
            </a:solidFill>
            <a:latin typeface="Segoe UI Light" panose="020B0502040204020203" pitchFamily="34" charset="0"/>
            <a:cs typeface="Segoe UI Light" panose="020B0502040204020203" pitchFamily="34" charset="0"/>
          </a:endParaRPr>
        </a:p>
      </dgm:t>
    </dgm:pt>
    <dgm:pt modelId="{EDA277CF-B999-4FFC-88B8-2C3EDE7BD012}" type="parTrans" cxnId="{B0DAC38D-5A23-43B8-88BD-6F14C6234265}">
      <dgm:prSet/>
      <dgm:spPr/>
      <dgm:t>
        <a:bodyPr/>
        <a:lstStyle/>
        <a:p>
          <a:endParaRPr lang="en-US"/>
        </a:p>
      </dgm:t>
    </dgm:pt>
    <dgm:pt modelId="{F3A8B74F-4686-4D5E-B63D-DC67170561C7}" type="sibTrans" cxnId="{B0DAC38D-5A23-43B8-88BD-6F14C6234265}">
      <dgm:prSet/>
      <dgm:spPr/>
      <dgm:t>
        <a:bodyPr/>
        <a:lstStyle/>
        <a:p>
          <a:endParaRPr lang="en-US"/>
        </a:p>
      </dgm:t>
    </dgm:pt>
    <dgm:pt modelId="{D889D905-F35B-42EF-BF07-3182C661083A}" type="pres">
      <dgm:prSet presAssocID="{A5EE0D13-EBDA-4A23-914A-06FE8D72CAC3}" presName="arrowDiagram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40D593F-C7F1-4ACF-8585-34976ACA22D9}" type="pres">
      <dgm:prSet presAssocID="{A5EE0D13-EBDA-4A23-914A-06FE8D72CAC3}" presName="arrow" presStyleLbl="bgShp" presStyleIdx="0" presStyleCnt="1" custAng="946127" custScaleX="96824" custScaleY="67530" custLinFactNeighborX="2323" custLinFactNeighborY="-14276"/>
      <dgm:spPr>
        <a:solidFill>
          <a:srgbClr val="3B6675"/>
        </a:solidFill>
        <a:scene3d>
          <a:camera prst="orthographicFront"/>
          <a:lightRig rig="threePt" dir="t"/>
        </a:scene3d>
        <a:sp3d>
          <a:bevelT/>
        </a:sp3d>
      </dgm:spPr>
    </dgm:pt>
    <dgm:pt modelId="{B9EB98BD-A8F7-4247-9D27-BF4D03C34B8E}" type="pres">
      <dgm:prSet presAssocID="{A5EE0D13-EBDA-4A23-914A-06FE8D72CAC3}" presName="arrowDiagram3" presStyleCnt="0"/>
      <dgm:spPr/>
    </dgm:pt>
    <dgm:pt modelId="{42AC5E19-74DB-469F-AC42-57581DB2F3B7}" type="pres">
      <dgm:prSet presAssocID="{2E591AE3-E46A-4B09-A1A0-EC34E51CC2B9}" presName="bullet3a" presStyleLbl="node1" presStyleIdx="0" presStyleCnt="3" custLinFactX="1412" custLinFactY="-226598" custLinFactNeighborX="100000" custLinFactNeighborY="-300000"/>
      <dgm:spPr>
        <a:solidFill>
          <a:srgbClr val="8A3D72"/>
        </a:solidFill>
        <a:ln>
          <a:solidFill>
            <a:srgbClr val="660066"/>
          </a:solidFill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en-US"/>
        </a:p>
      </dgm:t>
    </dgm:pt>
    <dgm:pt modelId="{85187695-61B9-4232-BD9C-8BF4C63BA679}" type="pres">
      <dgm:prSet presAssocID="{2E591AE3-E46A-4B09-A1A0-EC34E51CC2B9}" presName="textBox3a" presStyleLbl="revTx" presStyleIdx="0" presStyleCnt="3" custLinFactY="-28254" custLinFactNeighborX="-21265" custLinFactNeighborY="-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6637984-0166-4CCC-86FB-1BD92132D441}" type="pres">
      <dgm:prSet presAssocID="{3DB05885-DC8A-4117-9922-7825F83694A0}" presName="bullet3b" presStyleLbl="node1" presStyleIdx="1" presStyleCnt="3" custLinFactX="89821" custLinFactNeighborX="100000" custLinFactNeighborY="-39329"/>
      <dgm:spPr>
        <a:solidFill>
          <a:srgbClr val="8A3D72"/>
        </a:solidFill>
        <a:ln>
          <a:solidFill>
            <a:srgbClr val="660066"/>
          </a:solidFill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en-US"/>
        </a:p>
      </dgm:t>
    </dgm:pt>
    <dgm:pt modelId="{825CA5D1-1340-45A5-9547-AA06F5BD68F8}" type="pres">
      <dgm:prSet presAssocID="{3DB05885-DC8A-4117-9922-7825F83694A0}" presName="textBox3b" presStyleLbl="revTx" presStyleIdx="1" presStyleCnt="3" custScaleY="77010" custLinFactNeighborX="-1988" custLinFactNeighborY="-4470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782DFE4-984F-4ACC-B3E5-FD2215FD0BA9}" type="pres">
      <dgm:prSet presAssocID="{61C3B7CD-F14B-4483-8D7E-8E0F214FA56C}" presName="bullet3c" presStyleLbl="node1" presStyleIdx="2" presStyleCnt="3" custLinFactX="76608" custLinFactY="46881" custLinFactNeighborX="100000" custLinFactNeighborY="100000"/>
      <dgm:spPr>
        <a:solidFill>
          <a:srgbClr val="8A3D72"/>
        </a:solidFill>
        <a:ln>
          <a:solidFill>
            <a:srgbClr val="660066"/>
          </a:solidFill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en-US"/>
        </a:p>
      </dgm:t>
    </dgm:pt>
    <dgm:pt modelId="{6B339F44-2638-4B9A-AFAA-738FBF6FFB98}" type="pres">
      <dgm:prSet presAssocID="{61C3B7CD-F14B-4483-8D7E-8E0F214FA56C}" presName="textBox3c" presStyleLbl="revTx" presStyleIdx="2" presStyleCnt="3" custScaleY="66301" custLinFactNeighborX="8332" custLinFactNeighborY="-202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79F44BE-BA94-4F9E-BB24-214B8FC6E7FD}" type="presOf" srcId="{3DB05885-DC8A-4117-9922-7825F83694A0}" destId="{825CA5D1-1340-45A5-9547-AA06F5BD68F8}" srcOrd="0" destOrd="0" presId="urn:microsoft.com/office/officeart/2005/8/layout/arrow2"/>
    <dgm:cxn modelId="{210C4A1A-0C36-4E0F-B779-4522B0E17E48}" srcId="{A5EE0D13-EBDA-4A23-914A-06FE8D72CAC3}" destId="{2E591AE3-E46A-4B09-A1A0-EC34E51CC2B9}" srcOrd="0" destOrd="0" parTransId="{47F41504-3D12-44D1-B462-4043CE1D7FA5}" sibTransId="{22D14455-99D7-4496-BC2C-091E2A904275}"/>
    <dgm:cxn modelId="{B971B595-877B-4F56-9B21-2214F1FDB6A2}" srcId="{A5EE0D13-EBDA-4A23-914A-06FE8D72CAC3}" destId="{3DB05885-DC8A-4117-9922-7825F83694A0}" srcOrd="1" destOrd="0" parTransId="{5CBE58EE-2F98-4794-B333-2634E2B73E28}" sibTransId="{FDBB19EB-141A-4B07-889E-A1A708D8A30C}"/>
    <dgm:cxn modelId="{39414AC0-B361-409B-BEBC-D57986E9DC84}" type="presOf" srcId="{61C3B7CD-F14B-4483-8D7E-8E0F214FA56C}" destId="{6B339F44-2638-4B9A-AFAA-738FBF6FFB98}" srcOrd="0" destOrd="0" presId="urn:microsoft.com/office/officeart/2005/8/layout/arrow2"/>
    <dgm:cxn modelId="{14B19146-8BBD-4037-8E09-45010489D6CD}" type="presOf" srcId="{A5EE0D13-EBDA-4A23-914A-06FE8D72CAC3}" destId="{D889D905-F35B-42EF-BF07-3182C661083A}" srcOrd="0" destOrd="0" presId="urn:microsoft.com/office/officeart/2005/8/layout/arrow2"/>
    <dgm:cxn modelId="{53BC2EA5-401A-4380-81CC-36EA0CA5BA28}" type="presOf" srcId="{2E591AE3-E46A-4B09-A1A0-EC34E51CC2B9}" destId="{85187695-61B9-4232-BD9C-8BF4C63BA679}" srcOrd="0" destOrd="0" presId="urn:microsoft.com/office/officeart/2005/8/layout/arrow2"/>
    <dgm:cxn modelId="{B0DAC38D-5A23-43B8-88BD-6F14C6234265}" srcId="{A5EE0D13-EBDA-4A23-914A-06FE8D72CAC3}" destId="{61C3B7CD-F14B-4483-8D7E-8E0F214FA56C}" srcOrd="2" destOrd="0" parTransId="{EDA277CF-B999-4FFC-88B8-2C3EDE7BD012}" sibTransId="{F3A8B74F-4686-4D5E-B63D-DC67170561C7}"/>
    <dgm:cxn modelId="{20A788A2-46CF-45E1-B3B2-ECD26C492BC9}" type="presParOf" srcId="{D889D905-F35B-42EF-BF07-3182C661083A}" destId="{640D593F-C7F1-4ACF-8585-34976ACA22D9}" srcOrd="0" destOrd="0" presId="urn:microsoft.com/office/officeart/2005/8/layout/arrow2"/>
    <dgm:cxn modelId="{58719835-CA7C-4A3B-98CB-37EA929F5B19}" type="presParOf" srcId="{D889D905-F35B-42EF-BF07-3182C661083A}" destId="{B9EB98BD-A8F7-4247-9D27-BF4D03C34B8E}" srcOrd="1" destOrd="0" presId="urn:microsoft.com/office/officeart/2005/8/layout/arrow2"/>
    <dgm:cxn modelId="{AA74CD68-8C08-40EA-A1B8-62A9A53F726D}" type="presParOf" srcId="{B9EB98BD-A8F7-4247-9D27-BF4D03C34B8E}" destId="{42AC5E19-74DB-469F-AC42-57581DB2F3B7}" srcOrd="0" destOrd="0" presId="urn:microsoft.com/office/officeart/2005/8/layout/arrow2"/>
    <dgm:cxn modelId="{B86DE223-EBFF-420B-9D63-EF27971B79E5}" type="presParOf" srcId="{B9EB98BD-A8F7-4247-9D27-BF4D03C34B8E}" destId="{85187695-61B9-4232-BD9C-8BF4C63BA679}" srcOrd="1" destOrd="0" presId="urn:microsoft.com/office/officeart/2005/8/layout/arrow2"/>
    <dgm:cxn modelId="{FD5EDC0E-D86C-4489-AA30-CC064CFFED86}" type="presParOf" srcId="{B9EB98BD-A8F7-4247-9D27-BF4D03C34B8E}" destId="{26637984-0166-4CCC-86FB-1BD92132D441}" srcOrd="2" destOrd="0" presId="urn:microsoft.com/office/officeart/2005/8/layout/arrow2"/>
    <dgm:cxn modelId="{CCD5389F-644F-421C-A6A7-1C000DD65507}" type="presParOf" srcId="{B9EB98BD-A8F7-4247-9D27-BF4D03C34B8E}" destId="{825CA5D1-1340-45A5-9547-AA06F5BD68F8}" srcOrd="3" destOrd="0" presId="urn:microsoft.com/office/officeart/2005/8/layout/arrow2"/>
    <dgm:cxn modelId="{B446B05A-6F4C-472B-AD95-00005F4F2537}" type="presParOf" srcId="{B9EB98BD-A8F7-4247-9D27-BF4D03C34B8E}" destId="{9782DFE4-984F-4ACC-B3E5-FD2215FD0BA9}" srcOrd="4" destOrd="0" presId="urn:microsoft.com/office/officeart/2005/8/layout/arrow2"/>
    <dgm:cxn modelId="{A71B52D7-5C01-489C-A02B-7F3F9DF447AD}" type="presParOf" srcId="{B9EB98BD-A8F7-4247-9D27-BF4D03C34B8E}" destId="{6B339F44-2638-4B9A-AFAA-738FBF6FFB98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EFF688-481C-46D7-A52B-C163E7E29A1B}">
      <dsp:nvSpPr>
        <dsp:cNvPr id="0" name=""/>
        <dsp:cNvSpPr/>
      </dsp:nvSpPr>
      <dsp:spPr>
        <a:xfrm>
          <a:off x="1625103" y="442944"/>
          <a:ext cx="2947393" cy="2947393"/>
        </a:xfrm>
        <a:prstGeom prst="blockArc">
          <a:avLst>
            <a:gd name="adj1" fmla="val 10800000"/>
            <a:gd name="adj2" fmla="val 16200000"/>
            <a:gd name="adj3" fmla="val 4642"/>
          </a:avLst>
        </a:prstGeom>
        <a:solidFill>
          <a:srgbClr val="800080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E89AC56-D74F-4FD0-AAF9-4C317624800C}">
      <dsp:nvSpPr>
        <dsp:cNvPr id="0" name=""/>
        <dsp:cNvSpPr/>
      </dsp:nvSpPr>
      <dsp:spPr>
        <a:xfrm>
          <a:off x="1625103" y="442944"/>
          <a:ext cx="2947393" cy="2947393"/>
        </a:xfrm>
        <a:prstGeom prst="blockArc">
          <a:avLst>
            <a:gd name="adj1" fmla="val 5400000"/>
            <a:gd name="adj2" fmla="val 10800000"/>
            <a:gd name="adj3" fmla="val 4642"/>
          </a:avLst>
        </a:prstGeom>
        <a:solidFill>
          <a:srgbClr val="800080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411DF6A-FFDF-4675-BB89-6A67D9BD8A06}">
      <dsp:nvSpPr>
        <dsp:cNvPr id="0" name=""/>
        <dsp:cNvSpPr/>
      </dsp:nvSpPr>
      <dsp:spPr>
        <a:xfrm>
          <a:off x="1625103" y="442944"/>
          <a:ext cx="2947393" cy="2947393"/>
        </a:xfrm>
        <a:prstGeom prst="blockArc">
          <a:avLst>
            <a:gd name="adj1" fmla="val 0"/>
            <a:gd name="adj2" fmla="val 5400000"/>
            <a:gd name="adj3" fmla="val 4642"/>
          </a:avLst>
        </a:prstGeom>
        <a:solidFill>
          <a:srgbClr val="800080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63AEC56-A828-4E49-8A03-78A76DAFEE26}">
      <dsp:nvSpPr>
        <dsp:cNvPr id="0" name=""/>
        <dsp:cNvSpPr/>
      </dsp:nvSpPr>
      <dsp:spPr>
        <a:xfrm>
          <a:off x="1625103" y="442944"/>
          <a:ext cx="2947393" cy="2947393"/>
        </a:xfrm>
        <a:prstGeom prst="blockArc">
          <a:avLst>
            <a:gd name="adj1" fmla="val 16200000"/>
            <a:gd name="adj2" fmla="val 0"/>
            <a:gd name="adj3" fmla="val 4642"/>
          </a:avLst>
        </a:prstGeom>
        <a:solidFill>
          <a:srgbClr val="800080"/>
        </a:solidFill>
        <a:ln>
          <a:solidFill>
            <a:srgbClr val="660066"/>
          </a:solidFill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ABB57D1-D6AF-449A-B827-FFA316B65498}">
      <dsp:nvSpPr>
        <dsp:cNvPr id="0" name=""/>
        <dsp:cNvSpPr/>
      </dsp:nvSpPr>
      <dsp:spPr>
        <a:xfrm>
          <a:off x="2275648" y="1238022"/>
          <a:ext cx="1646302" cy="1357238"/>
        </a:xfrm>
        <a:prstGeom prst="ellipse">
          <a:avLst/>
        </a:prstGeom>
        <a:solidFill>
          <a:srgbClr val="3B6675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solidFill>
                <a:schemeClr val="bg1"/>
              </a:solidFill>
            </a:rPr>
            <a:t>Continuous Improvement</a:t>
          </a:r>
          <a:endParaRPr lang="en-US" sz="1600" kern="1200" dirty="0">
            <a:solidFill>
              <a:schemeClr val="bg1"/>
            </a:solidFill>
          </a:endParaRPr>
        </a:p>
      </dsp:txBody>
      <dsp:txXfrm>
        <a:off x="2516743" y="1436785"/>
        <a:ext cx="1164112" cy="959712"/>
      </dsp:txXfrm>
    </dsp:sp>
    <dsp:sp modelId="{CE897814-33EC-4CC2-BA06-AB644E5F613D}">
      <dsp:nvSpPr>
        <dsp:cNvPr id="0" name=""/>
        <dsp:cNvSpPr/>
      </dsp:nvSpPr>
      <dsp:spPr>
        <a:xfrm>
          <a:off x="2623766" y="2113"/>
          <a:ext cx="950066" cy="950066"/>
        </a:xfrm>
        <a:prstGeom prst="ellipse">
          <a:avLst/>
        </a:prstGeom>
        <a:solidFill>
          <a:srgbClr val="3B6675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solidFill>
                <a:schemeClr val="bg1"/>
              </a:solidFill>
            </a:rPr>
            <a:t>Plan</a:t>
          </a:r>
          <a:endParaRPr lang="en-US" sz="2000" kern="1200" dirty="0">
            <a:solidFill>
              <a:schemeClr val="bg1"/>
            </a:solidFill>
          </a:endParaRPr>
        </a:p>
      </dsp:txBody>
      <dsp:txXfrm>
        <a:off x="2762900" y="141247"/>
        <a:ext cx="671798" cy="671798"/>
      </dsp:txXfrm>
    </dsp:sp>
    <dsp:sp modelId="{BAF0E9BB-473C-439C-B043-D3F89CD0635F}">
      <dsp:nvSpPr>
        <dsp:cNvPr id="0" name=""/>
        <dsp:cNvSpPr/>
      </dsp:nvSpPr>
      <dsp:spPr>
        <a:xfrm>
          <a:off x="4063261" y="1441608"/>
          <a:ext cx="950066" cy="950066"/>
        </a:xfrm>
        <a:prstGeom prst="ellipse">
          <a:avLst/>
        </a:prstGeom>
        <a:solidFill>
          <a:srgbClr val="3B6675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solidFill>
                <a:schemeClr val="bg1"/>
              </a:solidFill>
            </a:rPr>
            <a:t>Do</a:t>
          </a:r>
          <a:endParaRPr lang="en-US" sz="2000" kern="1200" dirty="0">
            <a:solidFill>
              <a:schemeClr val="bg1"/>
            </a:solidFill>
          </a:endParaRPr>
        </a:p>
      </dsp:txBody>
      <dsp:txXfrm>
        <a:off x="4202395" y="1580742"/>
        <a:ext cx="671798" cy="671798"/>
      </dsp:txXfrm>
    </dsp:sp>
    <dsp:sp modelId="{E96C8E4A-B6E7-4837-85F0-33B4BAC0F422}">
      <dsp:nvSpPr>
        <dsp:cNvPr id="0" name=""/>
        <dsp:cNvSpPr/>
      </dsp:nvSpPr>
      <dsp:spPr>
        <a:xfrm>
          <a:off x="2623766" y="2881102"/>
          <a:ext cx="950066" cy="950066"/>
        </a:xfrm>
        <a:prstGeom prst="ellipse">
          <a:avLst/>
        </a:prstGeom>
        <a:solidFill>
          <a:srgbClr val="3B6675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solidFill>
                <a:schemeClr val="bg1"/>
              </a:solidFill>
            </a:rPr>
            <a:t>Check</a:t>
          </a:r>
          <a:endParaRPr lang="en-US" sz="2000" kern="1200" dirty="0">
            <a:solidFill>
              <a:schemeClr val="bg1"/>
            </a:solidFill>
          </a:endParaRPr>
        </a:p>
      </dsp:txBody>
      <dsp:txXfrm>
        <a:off x="2762900" y="3020236"/>
        <a:ext cx="671798" cy="671798"/>
      </dsp:txXfrm>
    </dsp:sp>
    <dsp:sp modelId="{1BEEE996-FD87-48C6-BAFB-21C9C306B5BC}">
      <dsp:nvSpPr>
        <dsp:cNvPr id="0" name=""/>
        <dsp:cNvSpPr/>
      </dsp:nvSpPr>
      <dsp:spPr>
        <a:xfrm>
          <a:off x="1184272" y="1441608"/>
          <a:ext cx="950066" cy="950066"/>
        </a:xfrm>
        <a:prstGeom prst="ellipse">
          <a:avLst/>
        </a:prstGeom>
        <a:solidFill>
          <a:srgbClr val="3B6675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solidFill>
                <a:schemeClr val="bg1"/>
              </a:solidFill>
            </a:rPr>
            <a:t>Act</a:t>
          </a:r>
          <a:endParaRPr lang="en-US" sz="2000" kern="1200" dirty="0">
            <a:solidFill>
              <a:schemeClr val="bg1"/>
            </a:solidFill>
          </a:endParaRPr>
        </a:p>
      </dsp:txBody>
      <dsp:txXfrm>
        <a:off x="1323406" y="1580742"/>
        <a:ext cx="671798" cy="67179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9A50ED-9627-4F1A-8873-AA2403926DB1}">
      <dsp:nvSpPr>
        <dsp:cNvPr id="0" name=""/>
        <dsp:cNvSpPr/>
      </dsp:nvSpPr>
      <dsp:spPr>
        <a:xfrm>
          <a:off x="2010267" y="890004"/>
          <a:ext cx="2126274" cy="2126274"/>
        </a:xfrm>
        <a:prstGeom prst="ellipse">
          <a:avLst/>
        </a:prstGeom>
        <a:solidFill>
          <a:srgbClr val="3B6675">
            <a:alpha val="50000"/>
          </a:srgbClr>
        </a:solidFill>
        <a:ln>
          <a:solidFill>
            <a:srgbClr val="3B6675"/>
          </a:solidFill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smtClean="0"/>
            <a:t>Continuous Improvement</a:t>
          </a:r>
          <a:endParaRPr lang="en-US" sz="2000" kern="1200" dirty="0"/>
        </a:p>
      </dsp:txBody>
      <dsp:txXfrm>
        <a:off x="2321653" y="1201390"/>
        <a:ext cx="1503502" cy="1503502"/>
      </dsp:txXfrm>
    </dsp:sp>
    <dsp:sp modelId="{7E94EAD5-480B-4789-98E6-42061EA3A753}">
      <dsp:nvSpPr>
        <dsp:cNvPr id="0" name=""/>
        <dsp:cNvSpPr/>
      </dsp:nvSpPr>
      <dsp:spPr>
        <a:xfrm>
          <a:off x="2567231" y="379"/>
          <a:ext cx="1063137" cy="1063137"/>
        </a:xfrm>
        <a:prstGeom prst="ellipse">
          <a:avLst/>
        </a:prstGeom>
        <a:solidFill>
          <a:srgbClr val="3B6675">
            <a:alpha val="50000"/>
          </a:srgb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smtClean="0"/>
            <a:t>Plan</a:t>
          </a:r>
          <a:endParaRPr lang="en-US" sz="2000" kern="1200" dirty="0"/>
        </a:p>
      </dsp:txBody>
      <dsp:txXfrm>
        <a:off x="2722924" y="156072"/>
        <a:ext cx="751751" cy="751751"/>
      </dsp:txXfrm>
    </dsp:sp>
    <dsp:sp modelId="{D5882DD2-E99D-478C-BDB3-F1C93DB80C52}">
      <dsp:nvSpPr>
        <dsp:cNvPr id="0" name=""/>
        <dsp:cNvSpPr/>
      </dsp:nvSpPr>
      <dsp:spPr>
        <a:xfrm>
          <a:off x="3951924" y="1385072"/>
          <a:ext cx="1063137" cy="1063137"/>
        </a:xfrm>
        <a:prstGeom prst="ellipse">
          <a:avLst/>
        </a:prstGeom>
        <a:solidFill>
          <a:srgbClr val="3B6675">
            <a:alpha val="50000"/>
          </a:srgb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smtClean="0"/>
            <a:t>Do</a:t>
          </a:r>
          <a:endParaRPr lang="en-US" sz="2000" kern="1200" dirty="0"/>
        </a:p>
      </dsp:txBody>
      <dsp:txXfrm>
        <a:off x="4107617" y="1540765"/>
        <a:ext cx="751751" cy="751751"/>
      </dsp:txXfrm>
    </dsp:sp>
    <dsp:sp modelId="{3418A991-A615-4752-902B-B1F50EFB1B20}">
      <dsp:nvSpPr>
        <dsp:cNvPr id="0" name=""/>
        <dsp:cNvSpPr/>
      </dsp:nvSpPr>
      <dsp:spPr>
        <a:xfrm>
          <a:off x="2567231" y="2769766"/>
          <a:ext cx="1063137" cy="1063137"/>
        </a:xfrm>
        <a:prstGeom prst="ellipse">
          <a:avLst/>
        </a:prstGeom>
        <a:solidFill>
          <a:srgbClr val="3B6675">
            <a:alpha val="50000"/>
          </a:srgb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smtClean="0"/>
            <a:t>Check</a:t>
          </a:r>
          <a:endParaRPr lang="en-US" sz="2000" kern="1200" dirty="0"/>
        </a:p>
      </dsp:txBody>
      <dsp:txXfrm>
        <a:off x="2722924" y="2925459"/>
        <a:ext cx="751751" cy="751751"/>
      </dsp:txXfrm>
    </dsp:sp>
    <dsp:sp modelId="{5705AB03-BBD1-48AF-B94C-6A23EB1B9293}">
      <dsp:nvSpPr>
        <dsp:cNvPr id="0" name=""/>
        <dsp:cNvSpPr/>
      </dsp:nvSpPr>
      <dsp:spPr>
        <a:xfrm>
          <a:off x="1182538" y="1385072"/>
          <a:ext cx="1063137" cy="1063137"/>
        </a:xfrm>
        <a:prstGeom prst="ellipse">
          <a:avLst/>
        </a:prstGeom>
        <a:solidFill>
          <a:srgbClr val="3B6675">
            <a:alpha val="50000"/>
          </a:srgbClr>
        </a:solidFill>
        <a:ln>
          <a:solidFill>
            <a:srgbClr val="3B6675"/>
          </a:solidFill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smtClean="0"/>
            <a:t>Act</a:t>
          </a:r>
          <a:endParaRPr lang="en-US" sz="2000" kern="1200" dirty="0"/>
        </a:p>
      </dsp:txBody>
      <dsp:txXfrm>
        <a:off x="1338231" y="1540765"/>
        <a:ext cx="751751" cy="75175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D78DDA-8828-4E80-8B93-A4F49F1C91D7}">
      <dsp:nvSpPr>
        <dsp:cNvPr id="0" name=""/>
        <dsp:cNvSpPr/>
      </dsp:nvSpPr>
      <dsp:spPr>
        <a:xfrm>
          <a:off x="2144639" y="996393"/>
          <a:ext cx="3385286" cy="3385524"/>
        </a:xfrm>
        <a:prstGeom prst="ellipse">
          <a:avLst/>
        </a:prstGeom>
        <a:solidFill>
          <a:srgbClr val="3B6675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rPr>
            <a:t>Community Care</a:t>
          </a:r>
          <a:endParaRPr lang="en-US" sz="2800" kern="1200" dirty="0">
            <a:solidFill>
              <a:schemeClr val="bg1"/>
            </a:solidFill>
            <a:latin typeface="Segoe UI Light" panose="020B0502040204020203" pitchFamily="34" charset="0"/>
            <a:cs typeface="Segoe UI Light" panose="020B0502040204020203" pitchFamily="34" charset="0"/>
          </a:endParaRPr>
        </a:p>
      </dsp:txBody>
      <dsp:txXfrm>
        <a:off x="2640403" y="1492192"/>
        <a:ext cx="2393758" cy="2393926"/>
      </dsp:txXfrm>
    </dsp:sp>
    <dsp:sp modelId="{81FFB144-4736-4EFA-9EF3-F6B8B16BD742}">
      <dsp:nvSpPr>
        <dsp:cNvPr id="0" name=""/>
        <dsp:cNvSpPr/>
      </dsp:nvSpPr>
      <dsp:spPr>
        <a:xfrm>
          <a:off x="5024578" y="1224728"/>
          <a:ext cx="3385286" cy="3385524"/>
        </a:xfrm>
        <a:prstGeom prst="ellipse">
          <a:avLst/>
        </a:prstGeom>
        <a:solidFill>
          <a:srgbClr val="3B6675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rPr>
            <a:t>Vocational Education Training</a:t>
          </a:r>
          <a:endParaRPr lang="en-US" sz="2800" kern="1200" dirty="0">
            <a:solidFill>
              <a:schemeClr val="bg1"/>
            </a:solidFill>
            <a:latin typeface="Segoe UI Light" panose="020B0502040204020203" pitchFamily="34" charset="0"/>
            <a:cs typeface="Segoe UI Light" panose="020B0502040204020203" pitchFamily="34" charset="0"/>
          </a:endParaRPr>
        </a:p>
      </dsp:txBody>
      <dsp:txXfrm>
        <a:off x="5520342" y="1720527"/>
        <a:ext cx="2393758" cy="239392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0D593F-C7F1-4ACF-8585-34976ACA22D9}">
      <dsp:nvSpPr>
        <dsp:cNvPr id="0" name=""/>
        <dsp:cNvSpPr/>
      </dsp:nvSpPr>
      <dsp:spPr>
        <a:xfrm rot="946127">
          <a:off x="1549237" y="439860"/>
          <a:ext cx="8394512" cy="3659225"/>
        </a:xfrm>
        <a:prstGeom prst="swooshArrow">
          <a:avLst>
            <a:gd name="adj1" fmla="val 25000"/>
            <a:gd name="adj2" fmla="val 25000"/>
          </a:avLst>
        </a:prstGeom>
        <a:solidFill>
          <a:srgbClr val="3B6675"/>
        </a:solidFill>
        <a:ln>
          <a:noFill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AC5E19-74DB-469F-AC42-57581DB2F3B7}">
      <dsp:nvSpPr>
        <dsp:cNvPr id="0" name=""/>
        <dsp:cNvSpPr/>
      </dsp:nvSpPr>
      <dsp:spPr>
        <a:xfrm>
          <a:off x="2539831" y="2113064"/>
          <a:ext cx="225416" cy="225416"/>
        </a:xfrm>
        <a:prstGeom prst="ellipse">
          <a:avLst/>
        </a:prstGeom>
        <a:solidFill>
          <a:srgbClr val="8A3D72"/>
        </a:solidFill>
        <a:ln w="12700" cap="flat" cmpd="sng" algn="ctr">
          <a:solidFill>
            <a:srgbClr val="660066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187695-61B9-4232-BD9C-8BF4C63BA679}">
      <dsp:nvSpPr>
        <dsp:cNvPr id="0" name=""/>
        <dsp:cNvSpPr/>
      </dsp:nvSpPr>
      <dsp:spPr>
        <a:xfrm>
          <a:off x="1994370" y="1404361"/>
          <a:ext cx="2020079" cy="15659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9444" tIns="0" rIns="0" bIns="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srgbClr val="660066"/>
              </a:solidFill>
              <a:latin typeface="Segoe UI Light" panose="020B0502040204020203" pitchFamily="34" charset="0"/>
              <a:cs typeface="Segoe UI Light" panose="020B0502040204020203" pitchFamily="34" charset="0"/>
            </a:rPr>
            <a:t>Policies</a:t>
          </a:r>
          <a:endParaRPr lang="en-US" sz="2400" kern="1200" dirty="0">
            <a:solidFill>
              <a:srgbClr val="660066"/>
            </a:solidFill>
            <a:latin typeface="Segoe UI Light" panose="020B0502040204020203" pitchFamily="34" charset="0"/>
            <a:cs typeface="Segoe UI Light" panose="020B0502040204020203" pitchFamily="34" charset="0"/>
          </a:endParaRPr>
        </a:p>
      </dsp:txBody>
      <dsp:txXfrm>
        <a:off x="1994370" y="1404361"/>
        <a:ext cx="2020079" cy="1565994"/>
      </dsp:txXfrm>
    </dsp:sp>
    <dsp:sp modelId="{26637984-0166-4CCC-86FB-1BD92132D441}">
      <dsp:nvSpPr>
        <dsp:cNvPr id="0" name=""/>
        <dsp:cNvSpPr/>
      </dsp:nvSpPr>
      <dsp:spPr>
        <a:xfrm>
          <a:off x="5074456" y="1667050"/>
          <a:ext cx="407483" cy="407483"/>
        </a:xfrm>
        <a:prstGeom prst="ellipse">
          <a:avLst/>
        </a:prstGeom>
        <a:solidFill>
          <a:srgbClr val="8A3D72"/>
        </a:solidFill>
        <a:ln w="12700" cap="flat" cmpd="sng" algn="ctr">
          <a:solidFill>
            <a:srgbClr val="660066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5CA5D1-1340-45A5-9547-AA06F5BD68F8}">
      <dsp:nvSpPr>
        <dsp:cNvPr id="0" name=""/>
        <dsp:cNvSpPr/>
      </dsp:nvSpPr>
      <dsp:spPr>
        <a:xfrm>
          <a:off x="4463343" y="1052161"/>
          <a:ext cx="2080768" cy="22700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17" tIns="0" rIns="0" bIns="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srgbClr val="660066"/>
              </a:solidFill>
              <a:latin typeface="Segoe UI Light" panose="020B0502040204020203" pitchFamily="34" charset="0"/>
              <a:cs typeface="Segoe UI Light" panose="020B0502040204020203" pitchFamily="34" charset="0"/>
            </a:rPr>
            <a:t>Processes</a:t>
          </a:r>
          <a:endParaRPr lang="en-US" sz="2400" kern="1200" dirty="0">
            <a:solidFill>
              <a:srgbClr val="660066"/>
            </a:solidFill>
            <a:latin typeface="Segoe UI Light" panose="020B0502040204020203" pitchFamily="34" charset="0"/>
            <a:cs typeface="Segoe UI Light" panose="020B0502040204020203" pitchFamily="34" charset="0"/>
          </a:endParaRPr>
        </a:p>
      </dsp:txBody>
      <dsp:txXfrm>
        <a:off x="4463343" y="1052161"/>
        <a:ext cx="2080768" cy="2270066"/>
      </dsp:txXfrm>
    </dsp:sp>
    <dsp:sp modelId="{9782DFE4-984F-4ACC-B3E5-FD2215FD0BA9}">
      <dsp:nvSpPr>
        <dsp:cNvPr id="0" name=""/>
        <dsp:cNvSpPr/>
      </dsp:nvSpPr>
      <dsp:spPr>
        <a:xfrm>
          <a:off x="7689109" y="1758797"/>
          <a:ext cx="563541" cy="563541"/>
        </a:xfrm>
        <a:prstGeom prst="ellipse">
          <a:avLst/>
        </a:prstGeom>
        <a:solidFill>
          <a:srgbClr val="8A3D72"/>
        </a:solidFill>
        <a:ln w="12700" cap="flat" cmpd="sng" algn="ctr">
          <a:solidFill>
            <a:srgbClr val="660066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339F44-2638-4B9A-AFAA-738FBF6FFB98}">
      <dsp:nvSpPr>
        <dsp:cNvPr id="0" name=""/>
        <dsp:cNvSpPr/>
      </dsp:nvSpPr>
      <dsp:spPr>
        <a:xfrm>
          <a:off x="7148990" y="1086202"/>
          <a:ext cx="2080768" cy="24968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8609" tIns="0" rIns="0" bIns="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>
              <a:solidFill>
                <a:srgbClr val="660066"/>
              </a:solidFill>
              <a:latin typeface="Segoe UI Light" panose="020B0502040204020203" pitchFamily="34" charset="0"/>
              <a:cs typeface="Segoe UI Light" panose="020B0502040204020203" pitchFamily="34" charset="0"/>
            </a:rPr>
            <a:t>Training</a:t>
          </a:r>
          <a:endParaRPr lang="en-US" sz="2800" kern="1200" dirty="0">
            <a:solidFill>
              <a:srgbClr val="660066"/>
            </a:solidFill>
            <a:latin typeface="Segoe UI Light" panose="020B0502040204020203" pitchFamily="34" charset="0"/>
            <a:cs typeface="Segoe UI Light" panose="020B0502040204020203" pitchFamily="34" charset="0"/>
          </a:endParaRPr>
        </a:p>
      </dsp:txBody>
      <dsp:txXfrm>
        <a:off x="7148990" y="1086202"/>
        <a:ext cx="2080768" cy="24968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ings+Icon">
  <dgm:title val="Interconnected Rings"/>
  <dgm:desc val="Use to show overlapping or interconnected ideas or concepts. The first seven lines of Level 1 text correspond with a circle. Unused text does not appear, but remains available if you switch layouts.  "/>
  <dgm:catLst>
    <dgm:cat type="relationship" pri="32000"/>
    <dgm:cat type="officeonline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0"/>
        <dgm:pt modelId="20"/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/>
        <dgm:pt modelId="20"/>
        <dgm:pt modelId="30"/>
        <dgm:pt modelId="40"/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2" destOrd="0"/>
      </dgm:cxnLst>
      <dgm:bg/>
      <dgm:whole/>
    </dgm:dataModel>
  </dgm:clrData>
  <dgm:layoutNode name="Name0">
    <dgm:varLst>
      <dgm:chMax val="7"/>
      <dgm:dir/>
      <dgm:resizeHandles val="exact"/>
    </dgm:varLst>
    <dgm:choose name="Name1">
      <dgm:if name="Name2" axis="ch" ptType="node" func="cnt" op="lt" val="1">
        <dgm:alg type="composite"/>
        <dgm:shape xmlns:r="http://schemas.openxmlformats.org/officeDocument/2006/relationships" r:blip="">
          <dgm:adjLst/>
        </dgm:shape>
        <dgm:presOf/>
        <dgm:constrLst/>
        <dgm:ruleLst/>
      </dgm:if>
      <dgm:if name="Name3" axis="ch" ptType="node" func="cnt" op="equ" val="1">
        <dgm:alg type="composite">
          <dgm:param type="ar" val="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/>
          <dgm:constr type="h" for="ch" forName="ellipse1" refType="h"/>
        </dgm:constrLst>
      </dgm:if>
      <dgm:if name="Name4" axis="ch" ptType="node" func="cnt" op="equ" val="2">
        <dgm:alg type="composite">
          <dgm:param type="ar" val="0.908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6602"/>
          <dgm:constr type="h" for="ch" forName="ellipse1" refType="h" fact="0.5999"/>
          <dgm:constr type="l" for="ch" forName="ellipse2" refType="w" fact="0.3398"/>
          <dgm:constr type="t" for="ch" forName="ellipse2" refType="h" fact="0.4001"/>
          <dgm:constr type="w" for="ch" forName="ellipse2" refType="w" fact="0.6602"/>
          <dgm:constr type="h" for="ch" forName="ellipse2" refType="h" fact="0.5999"/>
        </dgm:constrLst>
      </dgm:if>
      <dgm:if name="Name5" axis="ch" ptType="node" func="cnt" op="equ" val="3">
        <dgm:alg type="composite">
          <dgm:param type="ar" val="1.217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4929"/>
          <dgm:constr type="h" for="ch" forName="ellipse1" refType="h" fact="0.5999"/>
          <dgm:constr type="l" for="ch" forName="ellipse2" refType="w" fact="0.2537"/>
          <dgm:constr type="t" for="ch" forName="ellipse2" refType="h" fact="0.4001"/>
          <dgm:constr type="w" for="ch" forName="ellipse2" refType="w" fact="0.4929"/>
          <dgm:constr type="h" for="ch" forName="ellipse2" refType="h" fact="0.5999"/>
          <dgm:constr type="l" for="ch" forName="ellipse3" refType="w" fact="0.5071"/>
          <dgm:constr type="t" for="ch" forName="ellipse3" refType="h" fact="0"/>
          <dgm:constr type="w" for="ch" forName="ellipse3" refType="w" fact="0.4929"/>
          <dgm:constr type="h" for="ch" forName="ellipse3" refType="h" fact="0.5999"/>
        </dgm:constrLst>
      </dgm:if>
      <dgm:if name="Name6" axis="ch" ptType="node" func="cnt" op="equ" val="4">
        <dgm:alg type="composite">
          <dgm:param type="ar" val="1.5255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932"/>
          <dgm:constr type="h" for="ch" forName="ellipse1" refType="h" fact="0.5999"/>
          <dgm:constr type="l" for="ch" forName="ellipse2" refType="w" fact="0.2023"/>
          <dgm:constr type="t" for="ch" forName="ellipse2" refType="h" fact="0.4001"/>
          <dgm:constr type="w" for="ch" forName="ellipse2" refType="w" fact="0.3932"/>
          <dgm:constr type="h" for="ch" forName="ellipse2" refType="h" fact="0.5999"/>
          <dgm:constr type="l" for="ch" forName="ellipse3" refType="w" fact="0.4045"/>
          <dgm:constr type="t" for="ch" forName="ellipse3" refType="h" fact="0"/>
          <dgm:constr type="w" for="ch" forName="ellipse3" refType="w" fact="0.3932"/>
          <dgm:constr type="h" for="ch" forName="ellipse3" refType="h" fact="0.5999"/>
          <dgm:constr type="l" for="ch" forName="ellipse4" refType="w" fact="0.6068"/>
          <dgm:constr type="t" for="ch" forName="ellipse4" refType="h" fact="0.4001"/>
          <dgm:constr type="w" for="ch" forName="ellipse4" refType="w" fact="0.3932"/>
          <dgm:constr type="h" for="ch" forName="ellipse4" refType="h" fact="0.5999"/>
        </dgm:constrLst>
      </dgm:if>
      <dgm:if name="Name7" axis="ch" ptType="node" func="cnt" op="equ" val="5">
        <dgm:alg type="composite">
          <dgm:param type="ar" val="1.834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271"/>
          <dgm:constr type="h" for="ch" forName="ellipse1" refType="h" fact="0.5999"/>
          <dgm:constr type="l" for="ch" forName="ellipse2" refType="w" fact="0.1682"/>
          <dgm:constr type="t" for="ch" forName="ellipse2" refType="h" fact="0.4001"/>
          <dgm:constr type="w" for="ch" forName="ellipse2" refType="w" fact="0.3271"/>
          <dgm:constr type="h" for="ch" forName="ellipse2" refType="h" fact="0.5999"/>
          <dgm:constr type="l" for="ch" forName="ellipse3" refType="w" fact="0.3365"/>
          <dgm:constr type="t" for="ch" forName="ellipse3" refType="h" fact="0"/>
          <dgm:constr type="w" for="ch" forName="ellipse3" refType="w" fact="0.3271"/>
          <dgm:constr type="h" for="ch" forName="ellipse3" refType="h" fact="0.5999"/>
          <dgm:constr type="l" for="ch" forName="ellipse4" refType="w" fact="0.5047"/>
          <dgm:constr type="t" for="ch" forName="ellipse4" refType="h" fact="0.4001"/>
          <dgm:constr type="w" for="ch" forName="ellipse4" refType="w" fact="0.3271"/>
          <dgm:constr type="h" for="ch" forName="ellipse4" refType="h" fact="0.5999"/>
          <dgm:constr type="l" for="ch" forName="ellipse5" refType="w" fact="0.6729"/>
          <dgm:constr type="t" for="ch" forName="ellipse5" refType="h" fact="0"/>
          <dgm:constr type="w" for="ch" forName="ellipse5" refType="w" fact="0.3271"/>
          <dgm:constr type="h" for="ch" forName="ellipse5" refType="h" fact="0.5999"/>
        </dgm:constrLst>
      </dgm:if>
      <dgm:if name="Name8" axis="ch" ptType="node" func="cnt" op="equ" val="6">
        <dgm:alg type="composite">
          <dgm:param type="ar" val="2.1873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78"/>
          <dgm:constr type="h" for="ch" forName="ellipse1" refType="h" fact="0.6081"/>
          <dgm:constr type="l" for="ch" forName="ellipse2" refType="w" fact="0.1444"/>
          <dgm:constr type="t" for="ch" forName="ellipse2" refType="h" fact="0.3919"/>
          <dgm:constr type="w" for="ch" forName="ellipse2" refType="w" fact="0.278"/>
          <dgm:constr type="h" for="ch" forName="ellipse2" refType="h" fact="0.6081"/>
          <dgm:constr type="l" for="ch" forName="ellipse3" refType="w" fact="0.2888"/>
          <dgm:constr type="t" for="ch" forName="ellipse3" refType="h" fact="0"/>
          <dgm:constr type="w" for="ch" forName="ellipse3" refType="w" fact="0.278"/>
          <dgm:constr type="h" for="ch" forName="ellipse3" refType="h" fact="0.6081"/>
          <dgm:constr type="l" for="ch" forName="ellipse4" refType="w" fact="0.4332"/>
          <dgm:constr type="t" for="ch" forName="ellipse4" refType="h" fact="0.3919"/>
          <dgm:constr type="w" for="ch" forName="ellipse4" refType="w" fact="0.278"/>
          <dgm:constr type="h" for="ch" forName="ellipse4" refType="h" fact="0.6081"/>
          <dgm:constr type="l" for="ch" forName="ellipse5" refType="w" fact="0.5776"/>
          <dgm:constr type="t" for="ch" forName="ellipse5" refType="h" fact="0"/>
          <dgm:constr type="w" for="ch" forName="ellipse5" refType="w" fact="0.278"/>
          <dgm:constr type="h" for="ch" forName="ellipse5" refType="h" fact="0.6081"/>
          <dgm:constr type="l" for="ch" forName="ellipse6" refType="w" fact="0.722"/>
          <dgm:constr type="t" for="ch" forName="ellipse6" refType="h" fact="0.3919"/>
          <dgm:constr type="w" for="ch" forName="ellipse6" refType="w" fact="0.278"/>
          <dgm:constr type="h" for="ch" forName="ellipse6" refType="h" fact="0.6081"/>
        </dgm:constrLst>
      </dgm:if>
      <dgm:else name="Name9">
        <dgm:alg type="composite">
          <dgm:param type="ar" val="2.346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455"/>
          <dgm:constr type="h" for="ch" forName="ellipse1" refType="h" fact="0.5761"/>
          <dgm:constr type="l" for="ch" forName="ellipse2" refType="w" fact="0.1257"/>
          <dgm:constr type="t" for="ch" forName="ellipse2" refType="h" fact="0.4239"/>
          <dgm:constr type="w" for="ch" forName="ellipse2" refType="w" fact="0.2455"/>
          <dgm:constr type="h" for="ch" forName="ellipse2" refType="h" fact="0.5761"/>
          <dgm:constr type="l" for="ch" forName="ellipse3" refType="w" fact="0.2515"/>
          <dgm:constr type="t" for="ch" forName="ellipse3" refType="h" fact="0"/>
          <dgm:constr type="w" for="ch" forName="ellipse3" refType="w" fact="0.2455"/>
          <dgm:constr type="h" for="ch" forName="ellipse3" refType="h" fact="0.5761"/>
          <dgm:constr type="l" for="ch" forName="ellipse4" refType="w" fact="0.3772"/>
          <dgm:constr type="t" for="ch" forName="ellipse4" refType="h" fact="0.4239"/>
          <dgm:constr type="w" for="ch" forName="ellipse4" refType="w" fact="0.2455"/>
          <dgm:constr type="h" for="ch" forName="ellipse4" refType="h" fact="0.5761"/>
          <dgm:constr type="l" for="ch" forName="ellipse5" refType="w" fact="0.503"/>
          <dgm:constr type="t" for="ch" forName="ellipse5" refType="h" fact="0"/>
          <dgm:constr type="w" for="ch" forName="ellipse5" refType="w" fact="0.2455"/>
          <dgm:constr type="h" for="ch" forName="ellipse5" refType="h" fact="0.5761"/>
          <dgm:constr type="l" for="ch" forName="ellipse6" refType="w" fact="0.6287"/>
          <dgm:constr type="t" for="ch" forName="ellipse6" refType="h" fact="0.4239"/>
          <dgm:constr type="w" for="ch" forName="ellipse6" refType="w" fact="0.2455"/>
          <dgm:constr type="h" for="ch" forName="ellipse6" refType="h" fact="0.5761"/>
          <dgm:constr type="l" for="ch" forName="ellipse7" refType="w" fact="0.7545"/>
          <dgm:constr type="t" for="ch" forName="ellipse7" refType="h" fact="0"/>
          <dgm:constr type="w" for="ch" forName="ellipse7" refType="w" fact="0.2455"/>
          <dgm:constr type="h" for="ch" forName="ellipse7" refType="h" fact="0.5761"/>
        </dgm:constrLst>
      </dgm:else>
    </dgm:choose>
    <dgm:choose name="Name10">
      <dgm:if name="Name11" axis="ch" ptType="node" func="cnt" op="gte" val="1">
        <dgm:layoutNode name="ellipse1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12">
            <dgm:if name="Name13" func="var" arg="dir" op="equ" val="norm">
              <dgm:presOf axis="ch desOrSelf" ptType="node node" st="1 1" cnt="1 0"/>
            </dgm:if>
            <dgm:else name="Name14">
              <dgm:choose name="Name15">
                <dgm:if name="Name16" axis="ch" ptType="node" func="cnt" op="equ" val="1">
                  <dgm:presOf axis="ch desOrSelf" ptType="node node" st="1 1" cnt="1 0"/>
                </dgm:if>
                <dgm:if name="Name17" axis="ch" ptType="node" func="cnt" op="equ" val="2">
                  <dgm:presOf axis="ch desOrSelf" ptType="node node" st="2 1" cnt="1 0"/>
                </dgm:if>
                <dgm:if name="Name18" axis="ch" ptType="node" func="cnt" op="equ" val="3">
                  <dgm:presOf axis="ch desOrSelf" ptType="node node" st="3 1" cnt="1 0"/>
                </dgm:if>
                <dgm:if name="Name19" axis="ch" ptType="node" func="cnt" op="equ" val="4">
                  <dgm:presOf axis="ch desOrSelf" ptType="node node" st="4 1" cnt="1 0"/>
                </dgm:if>
                <dgm:if name="Name20" axis="ch" ptType="node" func="cnt" op="equ" val="5">
                  <dgm:presOf axis="ch desOrSelf" ptType="node node" st="5 1" cnt="1 0"/>
                </dgm:if>
                <dgm:if name="Name21" axis="ch" ptType="node" func="cnt" op="equ" val="6">
                  <dgm:presOf axis="ch desOrSelf" ptType="node node" st="6 1" cnt="1 0"/>
                </dgm:if>
                <dgm:if name="Name22" axis="ch" ptType="node" func="cnt" op="gte" val="7">
                  <dgm:presOf axis="ch desOrSelf" ptType="node node" st="7 1" cnt="1 0"/>
                </dgm:if>
                <dgm:else name="Name2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24"/>
    </dgm:choose>
    <dgm:choose name="Name25">
      <dgm:if name="Name26" axis="ch" ptType="node" func="cnt" op="gte" val="2">
        <dgm:layoutNode name="ellipse2" styleLbl="vennNode1">
          <dgm:varLst>
            <dgm:bulletEnabled val="1"/>
          </dgm:varLst>
          <dgm:alg type="tx"/>
          <dgm:choose name="Name27">
            <dgm:if name="Name2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2 1" cnt="1 0"/>
            </dgm:if>
            <dgm:else name="Name29">
              <dgm:shape xmlns:r="http://schemas.openxmlformats.org/officeDocument/2006/relationships" type="ellipse" r:blip="" zOrderOff="-2">
                <dgm:adjLst/>
              </dgm:shape>
              <dgm:choose name="Name30">
                <dgm:if name="Name31" axis="ch" ptType="node" func="cnt" op="equ" val="2">
                  <dgm:presOf axis="ch desOrSelf" ptType="node node" st="1 1" cnt="1 0"/>
                </dgm:if>
                <dgm:if name="Name32" axis="ch" ptType="node" func="cnt" op="equ" val="3">
                  <dgm:presOf axis="ch desOrSelf" ptType="node node" st="2 1" cnt="1 0"/>
                </dgm:if>
                <dgm:if name="Name33" axis="ch" ptType="node" func="cnt" op="equ" val="4">
                  <dgm:presOf axis="ch desOrSelf" ptType="node node" st="3 1" cnt="1 0"/>
                </dgm:if>
                <dgm:if name="Name34" axis="ch" ptType="node" func="cnt" op="equ" val="5">
                  <dgm:presOf axis="ch desOrSelf" ptType="node node" st="4 1" cnt="1 0"/>
                </dgm:if>
                <dgm:if name="Name35" axis="ch" ptType="node" func="cnt" op="equ" val="6">
                  <dgm:presOf axis="ch desOrSelf" ptType="node node" st="5 1" cnt="1 0"/>
                </dgm:if>
                <dgm:if name="Name36" axis="ch" ptType="node" func="cnt" op="gte" val="7">
                  <dgm:presOf axis="ch desOrSelf" ptType="node node" st="6 1" cnt="1 0"/>
                </dgm:if>
                <dgm:else name="Name37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  <dgm:choose name="Name39">
      <dgm:if name="Name40" axis="ch" ptType="node" func="cnt" op="gte" val="3">
        <dgm:layoutNode name="ellipse3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41">
            <dgm:if name="Name42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3 1" cnt="1 0"/>
            </dgm:if>
            <dgm:else name="Name43">
              <dgm:shape xmlns:r="http://schemas.openxmlformats.org/officeDocument/2006/relationships" type="ellipse" r:blip="" zOrderOff="-4">
                <dgm:adjLst/>
              </dgm:shape>
              <dgm:choose name="Name44">
                <dgm:if name="Name45" axis="ch" ptType="node" func="cnt" op="equ" val="3">
                  <dgm:presOf axis="ch desOrSelf" ptType="node node" st="1 1" cnt="1 0"/>
                </dgm:if>
                <dgm:if name="Name46" axis="ch" ptType="node" func="cnt" op="equ" val="4">
                  <dgm:presOf axis="ch desOrSelf" ptType="node node" st="2 1" cnt="1 0"/>
                </dgm:if>
                <dgm:if name="Name47" axis="ch" ptType="node" func="cnt" op="equ" val="5">
                  <dgm:presOf axis="ch desOrSelf" ptType="node node" st="3 1" cnt="1 0"/>
                </dgm:if>
                <dgm:if name="Name48" axis="ch" ptType="node" func="cnt" op="equ" val="6">
                  <dgm:presOf axis="ch desOrSelf" ptType="node node" st="4 1" cnt="1 0"/>
                </dgm:if>
                <dgm:if name="Name49" axis="ch" ptType="node" func="cnt" op="gte" val="7">
                  <dgm:presOf axis="ch desOrSelf" ptType="node node" st="5 1" cnt="1 0"/>
                </dgm:if>
                <dgm:else name="Name50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1"/>
    </dgm:choose>
    <dgm:choose name="Name52">
      <dgm:if name="Name53" axis="ch" ptType="node" func="cnt" op="gte" val="4">
        <dgm:layoutNode name="ellipse4" styleLbl="vennNode1">
          <dgm:varLst>
            <dgm:bulletEnabled val="1"/>
          </dgm:varLst>
          <dgm:alg type="tx"/>
          <dgm:choose name="Name54">
            <dgm:if name="Name55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4 1" cnt="1 0"/>
            </dgm:if>
            <dgm:else name="Name56">
              <dgm:shape xmlns:r="http://schemas.openxmlformats.org/officeDocument/2006/relationships" type="ellipse" r:blip="" zOrderOff="-6">
                <dgm:adjLst/>
              </dgm:shape>
              <dgm:choose name="Name57">
                <dgm:if name="Name58" axis="ch" ptType="node" func="cnt" op="equ" val="4">
                  <dgm:presOf axis="ch desOrSelf" ptType="node node" st="1 1" cnt="1 0"/>
                </dgm:if>
                <dgm:if name="Name59" axis="ch" ptType="node" func="cnt" op="equ" val="5">
                  <dgm:presOf axis="ch desOrSelf" ptType="node node" st="2 1" cnt="1 0"/>
                </dgm:if>
                <dgm:if name="Name60" axis="ch" ptType="node" func="cnt" op="equ" val="6">
                  <dgm:presOf axis="ch desOrSelf" ptType="node node" st="3 1" cnt="1 0"/>
                </dgm:if>
                <dgm:if name="Name61" axis="ch" ptType="node" func="cnt" op="gte" val="7">
                  <dgm:presOf axis="ch desOrSelf" ptType="node node" st="4 1" cnt="1 0"/>
                </dgm:if>
                <dgm:else name="Name62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63"/>
    </dgm:choose>
    <dgm:choose name="Name64">
      <dgm:if name="Name65" axis="ch" ptType="node" func="cnt" op="gte" val="5">
        <dgm:layoutNode name="ellipse5" styleLbl="vennNode1">
          <dgm:varLst>
            <dgm:bulletEnabled val="1"/>
          </dgm:varLst>
          <dgm:alg type="tx"/>
          <dgm:choose name="Name66">
            <dgm:if name="Name67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5 1" cnt="1 0"/>
            </dgm:if>
            <dgm:else name="Name68">
              <dgm:shape xmlns:r="http://schemas.openxmlformats.org/officeDocument/2006/relationships" type="ellipse" r:blip="" zOrderOff="-8">
                <dgm:adjLst/>
              </dgm:shape>
              <dgm:choose name="Name69">
                <dgm:if name="Name70" axis="ch" ptType="node" func="cnt" op="equ" val="5">
                  <dgm:presOf axis="ch desOrSelf" ptType="node node" st="1 1" cnt="1 0"/>
                </dgm:if>
                <dgm:if name="Name71" axis="ch" ptType="node" func="cnt" op="equ" val="6">
                  <dgm:presOf axis="ch desOrSelf" ptType="node node" st="2 1" cnt="1 0"/>
                </dgm:if>
                <dgm:if name="Name72" axis="ch" ptType="node" func="cnt" op="gte" val="7">
                  <dgm:presOf axis="ch desOrSelf" ptType="node node" st="3 1" cnt="1 0"/>
                </dgm:if>
                <dgm:else name="Name7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74"/>
    </dgm:choose>
    <dgm:choose name="Name75">
      <dgm:if name="Name76" axis="ch" ptType="node" func="cnt" op="gte" val="6">
        <dgm:layoutNode name="ellipse6" styleLbl="vennNode1">
          <dgm:varLst>
            <dgm:bulletEnabled val="1"/>
          </dgm:varLst>
          <dgm:alg type="tx"/>
          <dgm:choose name="Name77">
            <dgm:if name="Name7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6 1" cnt="1 0"/>
            </dgm:if>
            <dgm:else name="Name79">
              <dgm:shape xmlns:r="http://schemas.openxmlformats.org/officeDocument/2006/relationships" type="ellipse" r:blip="" zOrderOff="-10">
                <dgm:adjLst/>
              </dgm:shape>
              <dgm:choose name="Name80">
                <dgm:if name="Name81" axis="ch" ptType="node" func="cnt" op="equ" val="6">
                  <dgm:presOf axis="ch desOrSelf" ptType="node node" st="1 1" cnt="1 0"/>
                </dgm:if>
                <dgm:if name="Name82" axis="ch" ptType="node" func="cnt" op="gte" val="7">
                  <dgm:presOf axis="ch desOrSelf" ptType="node node" st="2 1" cnt="1 0"/>
                </dgm:if>
                <dgm:else name="Name8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84"/>
    </dgm:choose>
    <dgm:choose name="Name85">
      <dgm:if name="Name86" axis="ch" ptType="node" func="cnt" op="gte" val="7">
        <dgm:layoutNode name="ellipse7" styleLbl="vennNode1">
          <dgm:varLst>
            <dgm:bulletEnabled val="1"/>
          </dgm:varLst>
          <dgm:alg type="tx"/>
          <dgm:choose name="Name87">
            <dgm:if name="Name8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7 1" cnt="1 0"/>
            </dgm:if>
            <dgm:else name="Name89">
              <dgm:shape xmlns:r="http://schemas.openxmlformats.org/officeDocument/2006/relationships" type="ellipse" r:blip="" zOrderOff="-12">
                <dgm:adjLst/>
              </dgm:shape>
              <dgm:presOf axis="ch desOrSelf" ptType="node node" st="1 1" cnt="1 0"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90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B77934-DE57-44A1-9CA8-D4065115249D}" type="datetimeFigureOut">
              <a:rPr lang="en-IE" smtClean="0"/>
              <a:t>22/06/2022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553225-CEAC-4617-9ABC-82AD954B3603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7358867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B0E6CC-D7DA-4EDF-B02E-7ECA58FD1CC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9614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53225-CEAC-4617-9ABC-82AD954B3603}" type="slidenum">
              <a:rPr lang="en-IE" smtClean="0"/>
              <a:t>12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4844020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53225-CEAC-4617-9ABC-82AD954B3603}" type="slidenum">
              <a:rPr lang="en-IE" smtClean="0"/>
              <a:t>13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4774598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53225-CEAC-4617-9ABC-82AD954B3603}" type="slidenum">
              <a:rPr lang="en-IE" smtClean="0"/>
              <a:t>14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6494038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53225-CEAC-4617-9ABC-82AD954B3603}" type="slidenum">
              <a:rPr lang="en-IE" smtClean="0"/>
              <a:t>15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2891601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53225-CEAC-4617-9ABC-82AD954B3603}" type="slidenum">
              <a:rPr lang="en-IE" smtClean="0"/>
              <a:t>17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2360458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53225-CEAC-4617-9ABC-82AD954B3603}" type="slidenum">
              <a:rPr lang="en-IE" smtClean="0"/>
              <a:t>18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5439669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53225-CEAC-4617-9ABC-82AD954B3603}" type="slidenum">
              <a:rPr lang="en-IE" smtClean="0"/>
              <a:t>19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0904531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53225-CEAC-4617-9ABC-82AD954B3603}" type="slidenum">
              <a:rPr lang="en-IE" smtClean="0"/>
              <a:t>20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51160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53225-CEAC-4617-9ABC-82AD954B3603}" type="slidenum">
              <a:rPr lang="en-IE" smtClean="0"/>
              <a:t>21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7507067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53225-CEAC-4617-9ABC-82AD954B3603}" type="slidenum">
              <a:rPr lang="en-IE" smtClean="0"/>
              <a:t>22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1233114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53225-CEAC-4617-9ABC-82AD954B3603}" type="slidenum">
              <a:rPr lang="en-IE" smtClean="0"/>
              <a:t>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1229753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53225-CEAC-4617-9ABC-82AD954B3603}" type="slidenum">
              <a:rPr lang="en-IE" smtClean="0"/>
              <a:t>23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8936335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53225-CEAC-4617-9ABC-82AD954B3603}" type="slidenum">
              <a:rPr lang="en-IE" smtClean="0"/>
              <a:t>24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20298950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53225-CEAC-4617-9ABC-82AD954B3603}" type="slidenum">
              <a:rPr lang="en-IE" smtClean="0"/>
              <a:t>25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20985264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53225-CEAC-4617-9ABC-82AD954B3603}" type="slidenum">
              <a:rPr lang="en-IE" smtClean="0"/>
              <a:t>26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76705572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53225-CEAC-4617-9ABC-82AD954B3603}" type="slidenum">
              <a:rPr lang="en-IE" smtClean="0"/>
              <a:t>27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44529210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53225-CEAC-4617-9ABC-82AD954B3603}" type="slidenum">
              <a:rPr lang="en-IE" smtClean="0"/>
              <a:t>28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23974223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53225-CEAC-4617-9ABC-82AD954B3603}" type="slidenum">
              <a:rPr lang="en-IE" smtClean="0"/>
              <a:t>29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65763927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53225-CEAC-4617-9ABC-82AD954B3603}" type="slidenum">
              <a:rPr lang="en-IE" smtClean="0"/>
              <a:t>30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97179517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53225-CEAC-4617-9ABC-82AD954B3603}" type="slidenum">
              <a:rPr lang="en-IE" smtClean="0"/>
              <a:t>31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01818745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53225-CEAC-4617-9ABC-82AD954B3603}" type="slidenum">
              <a:rPr lang="en-IE" smtClean="0"/>
              <a:t>32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8404890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53225-CEAC-4617-9ABC-82AD954B3603}" type="slidenum">
              <a:rPr lang="en-IE" smtClean="0"/>
              <a:t>4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00404109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53225-CEAC-4617-9ABC-82AD954B3603}" type="slidenum">
              <a:rPr lang="en-IE" smtClean="0"/>
              <a:t>33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56507606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53225-CEAC-4617-9ABC-82AD954B3603}" type="slidenum">
              <a:rPr lang="en-IE" smtClean="0"/>
              <a:t>34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6225608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53225-CEAC-4617-9ABC-82AD954B3603}" type="slidenum">
              <a:rPr lang="en-IE" smtClean="0"/>
              <a:t>35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94355789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53225-CEAC-4617-9ABC-82AD954B3603}" type="slidenum">
              <a:rPr lang="en-IE" smtClean="0"/>
              <a:t>36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24405498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53225-CEAC-4617-9ABC-82AD954B3603}" type="slidenum">
              <a:rPr lang="en-IE" smtClean="0"/>
              <a:t>37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52648792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53225-CEAC-4617-9ABC-82AD954B3603}" type="slidenum">
              <a:rPr lang="en-IE" smtClean="0"/>
              <a:t>38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8552752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53225-CEAC-4617-9ABC-82AD954B3603}" type="slidenum">
              <a:rPr lang="en-IE" smtClean="0"/>
              <a:t>39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08635032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53225-CEAC-4617-9ABC-82AD954B3603}" type="slidenum">
              <a:rPr lang="en-IE" smtClean="0"/>
              <a:t>40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65154324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53225-CEAC-4617-9ABC-82AD954B3603}" type="slidenum">
              <a:rPr lang="en-IE" smtClean="0"/>
              <a:t>41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52993803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53225-CEAC-4617-9ABC-82AD954B3603}" type="slidenum">
              <a:rPr lang="en-IE" smtClean="0"/>
              <a:t>42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9672923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B0E6CC-D7DA-4EDF-B02E-7ECA58FD1CC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89073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53225-CEAC-4617-9ABC-82AD954B3603}" type="slidenum">
              <a:rPr lang="en-IE" smtClean="0"/>
              <a:t>43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70113207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53225-CEAC-4617-9ABC-82AD954B3603}" type="slidenum">
              <a:rPr lang="en-IE" smtClean="0"/>
              <a:t>44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48005634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53225-CEAC-4617-9ABC-82AD954B3603}" type="slidenum">
              <a:rPr lang="en-IE" smtClean="0"/>
              <a:t>45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14119169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53225-CEAC-4617-9ABC-82AD954B3603}" type="slidenum">
              <a:rPr lang="en-IE" smtClean="0"/>
              <a:t>46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56119917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53225-CEAC-4617-9ABC-82AD954B3603}" type="slidenum">
              <a:rPr lang="en-IE" smtClean="0"/>
              <a:t>47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37232135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53225-CEAC-4617-9ABC-82AD954B3603}" type="slidenum">
              <a:rPr lang="en-IE" smtClean="0"/>
              <a:t>48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2814485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53225-CEAC-4617-9ABC-82AD954B3603}" type="slidenum">
              <a:rPr lang="en-IE" smtClean="0"/>
              <a:t>7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897943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53225-CEAC-4617-9ABC-82AD954B3603}" type="slidenum">
              <a:rPr lang="en-IE" smtClean="0"/>
              <a:t>8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7478727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53225-CEAC-4617-9ABC-82AD954B3603}" type="slidenum">
              <a:rPr lang="en-IE" smtClean="0"/>
              <a:t>9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0668496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53225-CEAC-4617-9ABC-82AD954B3603}" type="slidenum">
              <a:rPr lang="en-IE" smtClean="0"/>
              <a:t>10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5138707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53225-CEAC-4617-9ABC-82AD954B3603}" type="slidenum">
              <a:rPr lang="en-IE" smtClean="0"/>
              <a:t>11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4811371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F92E9-3DB8-4835-9D69-9118A1FD4087}" type="datetimeFigureOut">
              <a:rPr lang="en-IE" smtClean="0"/>
              <a:t>22/06/2022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D6827-C8A2-4BE2-B839-E04401C7C54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864535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F92E9-3DB8-4835-9D69-9118A1FD4087}" type="datetimeFigureOut">
              <a:rPr lang="en-IE" smtClean="0"/>
              <a:t>22/06/2022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D6827-C8A2-4BE2-B839-E04401C7C54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9458073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F92E9-3DB8-4835-9D69-9118A1FD4087}" type="datetimeFigureOut">
              <a:rPr lang="en-IE" smtClean="0"/>
              <a:t>22/06/2022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D6827-C8A2-4BE2-B839-E04401C7C54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4683367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Text Pag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Θέση υποσέλιδου 5"/>
          <p:cNvSpPr>
            <a:spLocks noGrp="1"/>
          </p:cNvSpPr>
          <p:nvPr>
            <p:ph type="ftr" sz="quarter" idx="11"/>
          </p:nvPr>
        </p:nvSpPr>
        <p:spPr bwMode="auto">
          <a:xfrm>
            <a:off x="1775520" y="6344240"/>
            <a:ext cx="8640960" cy="445133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r>
              <a:rPr lang="ro-RO"/>
              <a:t>LOREM IPSUM</a:t>
            </a:r>
            <a:r>
              <a:rPr lang="en-US"/>
              <a:t>   -   </a:t>
            </a:r>
            <a:fld id="{C37B98BA-8441-4BED-8BAF-9B8A8D5267A7}" type="slidenum">
              <a:rPr lang="el-GR"/>
              <a:t>‹#›</a:t>
            </a:fld>
            <a:endParaRPr lang="el-GR"/>
          </a:p>
        </p:txBody>
      </p:sp>
      <p:cxnSp>
        <p:nvCxnSpPr>
          <p:cNvPr id="5" name="Ευθεία γραμμή σύνδεσης 5"/>
          <p:cNvCxnSpPr>
            <a:cxnSpLocks/>
          </p:cNvCxnSpPr>
          <p:nvPr userDrawn="1"/>
        </p:nvCxnSpPr>
        <p:spPr bwMode="auto">
          <a:xfrm>
            <a:off x="0" y="1124744"/>
            <a:ext cx="12192000" cy="0"/>
          </a:xfrm>
          <a:prstGeom prst="line">
            <a:avLst/>
          </a:prstGeom>
          <a:ln w="28575">
            <a:solidFill>
              <a:srgbClr val="8A3D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14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10416481" y="-266171"/>
            <a:ext cx="1919651" cy="1678947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lang="en-US" sz="1095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Poppins"/>
              </a:defRPr>
            </a:lvl1pPr>
          </a:lstStyle>
          <a:p>
            <a:pPr lvl="0">
              <a:defRPr/>
            </a:pPr>
            <a:r>
              <a:rPr lang="en-US"/>
              <a:t>01</a:t>
            </a:r>
            <a:endParaRPr/>
          </a:p>
        </p:txBody>
      </p:sp>
      <p:sp>
        <p:nvSpPr>
          <p:cNvPr id="7" name="Text Placeholder 17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1919088" y="441228"/>
            <a:ext cx="7825317" cy="5875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650" b="1">
                <a:solidFill>
                  <a:srgbClr val="205D74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>
              <a:defRPr/>
            </a:pPr>
            <a:r>
              <a:rPr lang="en-US"/>
              <a:t>Chapter Heading style</a:t>
            </a:r>
            <a:endParaRPr/>
          </a:p>
        </p:txBody>
      </p:sp>
      <p:sp>
        <p:nvSpPr>
          <p:cNvPr id="8" name="Θέση περιεχομένου 3"/>
          <p:cNvSpPr>
            <a:spLocks noGrp="1"/>
          </p:cNvSpPr>
          <p:nvPr>
            <p:ph sz="half" idx="2" hasCustomPrompt="1"/>
          </p:nvPr>
        </p:nvSpPr>
        <p:spPr bwMode="auto">
          <a:xfrm>
            <a:off x="609600" y="1508787"/>
            <a:ext cx="10959008" cy="4608512"/>
          </a:xfrm>
          <a:prstGeom prst="rect">
            <a:avLst/>
          </a:prstGeom>
        </p:spPr>
        <p:txBody>
          <a:bodyPr/>
          <a:lstStyle>
            <a:lvl1pPr marL="457178" indent="-457178">
              <a:buClr>
                <a:srgbClr val="205D74"/>
              </a:buClr>
              <a:buFont typeface="Wingdings"/>
              <a:buChar char="§"/>
              <a:defRPr sz="2650"/>
            </a:lvl1pPr>
            <a:lvl2pPr marL="990550" indent="-380981">
              <a:buClr>
                <a:srgbClr val="205D74"/>
              </a:buClr>
              <a:buFont typeface="Arial"/>
              <a:buChar char="•"/>
              <a:defRPr sz="2400"/>
            </a:lvl2pPr>
            <a:lvl3pPr marL="1523925" indent="-304784">
              <a:buClr>
                <a:srgbClr val="205D74"/>
              </a:buClr>
              <a:buFont typeface="Arial"/>
              <a:buChar char="•"/>
              <a:defRPr sz="2150"/>
            </a:lvl3pPr>
            <a:lvl4pPr marL="2133493" indent="-304784">
              <a:buClr>
                <a:srgbClr val="205D74"/>
              </a:buClr>
              <a:buFont typeface="Arial"/>
              <a:buChar char="•"/>
              <a:defRPr sz="1850"/>
            </a:lvl4pPr>
            <a:lvl5pPr marL="2743062" indent="-304784">
              <a:buClr>
                <a:srgbClr val="205D74"/>
              </a:buClr>
              <a:buFont typeface="Arial"/>
              <a:buChar char="•"/>
              <a:defRPr sz="1850"/>
            </a:lvl5pPr>
            <a:lvl6pPr>
              <a:defRPr sz="2150"/>
            </a:lvl6pPr>
            <a:lvl7pPr>
              <a:defRPr sz="2150"/>
            </a:lvl7pPr>
            <a:lvl8pPr>
              <a:defRPr sz="2150"/>
            </a:lvl8pPr>
            <a:lvl9pPr>
              <a:defRPr sz="2150"/>
            </a:lvl9pPr>
          </a:lstStyle>
          <a:p>
            <a:pPr lvl="0">
              <a:defRPr/>
            </a:pPr>
            <a:r>
              <a:rPr lang="en-US"/>
              <a:t>Text style 1</a:t>
            </a:r>
            <a:endParaRPr lang="el-GR"/>
          </a:p>
          <a:p>
            <a:pPr lvl="1">
              <a:defRPr/>
            </a:pPr>
            <a:r>
              <a:rPr lang="en-US"/>
              <a:t>Text style 2</a:t>
            </a:r>
            <a:endParaRPr lang="el-GR"/>
          </a:p>
          <a:p>
            <a:pPr lvl="2">
              <a:defRPr/>
            </a:pPr>
            <a:r>
              <a:rPr lang="en-US"/>
              <a:t>Text style 3</a:t>
            </a:r>
            <a:endParaRPr lang="el-GR"/>
          </a:p>
          <a:p>
            <a:pPr lvl="3">
              <a:defRPr/>
            </a:pPr>
            <a:r>
              <a:rPr lang="en-US"/>
              <a:t>Text style 4</a:t>
            </a:r>
            <a:endParaRPr lang="el-GR"/>
          </a:p>
          <a:p>
            <a:pPr lvl="4">
              <a:defRPr/>
            </a:pPr>
            <a:r>
              <a:rPr lang="en-US"/>
              <a:t>Text style 5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204663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Introductory Pag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Picture Placeholder 18"/>
          <p:cNvSpPr>
            <a:spLocks noGrp="1"/>
          </p:cNvSpPr>
          <p:nvPr>
            <p:ph type="pic" sz="quarter" idx="12"/>
          </p:nvPr>
        </p:nvSpPr>
        <p:spPr bwMode="auto">
          <a:xfrm>
            <a:off x="6926097" y="2660916"/>
            <a:ext cx="5251451" cy="419708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sz="quarter" idx="14" hasCustomPrompt="1"/>
          </p:nvPr>
        </p:nvSpPr>
        <p:spPr bwMode="auto">
          <a:xfrm>
            <a:off x="1" y="2660915"/>
            <a:ext cx="7968208" cy="2759075"/>
          </a:xfrm>
          <a:prstGeom prst="rect">
            <a:avLst/>
          </a:prstGeom>
          <a:solidFill>
            <a:srgbClr val="8A3D72"/>
          </a:solidFill>
        </p:spPr>
        <p:txBody>
          <a:bodyPr anchor="ctr"/>
          <a:lstStyle>
            <a:lvl1pPr marL="731520" indent="0">
              <a:lnSpc>
                <a:spcPct val="100000"/>
              </a:lnSpc>
              <a:spcBef>
                <a:spcPts val="4800"/>
              </a:spcBef>
              <a:spcAft>
                <a:spcPts val="180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>
              <a:defRPr sz="4250"/>
            </a:lvl2pPr>
            <a:lvl3pPr algn="l">
              <a:defRPr sz="100">
                <a:solidFill>
                  <a:schemeClr val="bg1"/>
                </a:solidFill>
              </a:defRPr>
            </a:lvl3pPr>
          </a:lstStyle>
          <a:p>
            <a:pPr marL="1249605" marR="0" lvl="2" indent="0" algn="l" defTabSz="121914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en-US" sz="1600">
                <a:latin typeface="+mj-lt"/>
              </a:rPr>
              <a:t>Chapter Text style</a:t>
            </a:r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1007435" y="1603639"/>
            <a:ext cx="9217024" cy="986584"/>
          </a:xfrm>
          <a:prstGeom prst="rect">
            <a:avLst/>
          </a:prstGeom>
        </p:spPr>
        <p:txBody>
          <a:bodyPr/>
          <a:lstStyle>
            <a:lvl1pPr algn="l">
              <a:defRPr sz="3600" b="1">
                <a:latin typeface="+mj-lt"/>
              </a:defRPr>
            </a:lvl1pPr>
          </a:lstStyle>
          <a:p>
            <a:pPr>
              <a:defRPr/>
            </a:pPr>
            <a:r>
              <a:rPr lang="en-US"/>
              <a:t>Chapter heading style</a:t>
            </a:r>
            <a:endParaRPr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10"/>
          </p:nvPr>
        </p:nvSpPr>
        <p:spPr bwMode="auto">
          <a:xfrm>
            <a:off x="1775520" y="6344240"/>
            <a:ext cx="8640960" cy="445133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ro-RO"/>
              <a:t>LOREM IPSUM</a:t>
            </a:r>
            <a:r>
              <a:rPr lang="en-US"/>
              <a:t>   -   </a:t>
            </a:r>
            <a:fld id="{C37B98BA-8441-4BED-8BAF-9B8A8D5267A7}" type="slidenum">
              <a:rPr lang="el-GR"/>
              <a:t>‹#›</a:t>
            </a:fld>
            <a:endParaRPr lang="el-GR"/>
          </a:p>
        </p:txBody>
      </p:sp>
      <p:cxnSp>
        <p:nvCxnSpPr>
          <p:cNvPr id="8" name="Ευθεία γραμμή σύνδεσης 5"/>
          <p:cNvCxnSpPr>
            <a:cxnSpLocks/>
          </p:cNvCxnSpPr>
          <p:nvPr userDrawn="1"/>
        </p:nvCxnSpPr>
        <p:spPr bwMode="auto">
          <a:xfrm>
            <a:off x="0" y="2660915"/>
            <a:ext cx="12192000" cy="0"/>
          </a:xfrm>
          <a:prstGeom prst="line">
            <a:avLst/>
          </a:prstGeom>
          <a:ln w="28575">
            <a:solidFill>
              <a:srgbClr val="8A3D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20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10272463" y="1028735"/>
            <a:ext cx="1953684" cy="143933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lang="en-US" sz="10950">
                <a:solidFill>
                  <a:schemeClr val="bg1">
                    <a:lumMod val="50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/>
              <a:t>01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1690929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F92E9-3DB8-4835-9D69-9118A1FD4087}" type="datetimeFigureOut">
              <a:rPr lang="en-IE" smtClean="0"/>
              <a:t>22/06/2022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D6827-C8A2-4BE2-B839-E04401C7C54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752273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F92E9-3DB8-4835-9D69-9118A1FD4087}" type="datetimeFigureOut">
              <a:rPr lang="en-IE" smtClean="0"/>
              <a:t>22/06/2022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D6827-C8A2-4BE2-B839-E04401C7C54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796711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F92E9-3DB8-4835-9D69-9118A1FD4087}" type="datetimeFigureOut">
              <a:rPr lang="en-IE" smtClean="0"/>
              <a:t>22/06/2022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D6827-C8A2-4BE2-B839-E04401C7C54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5886602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F92E9-3DB8-4835-9D69-9118A1FD4087}" type="datetimeFigureOut">
              <a:rPr lang="en-IE" smtClean="0"/>
              <a:t>22/06/2022</a:t>
            </a:fld>
            <a:endParaRPr lang="en-I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D6827-C8A2-4BE2-B839-E04401C7C54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385908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F92E9-3DB8-4835-9D69-9118A1FD4087}" type="datetimeFigureOut">
              <a:rPr lang="en-IE" smtClean="0"/>
              <a:t>22/06/2022</a:t>
            </a:fld>
            <a:endParaRPr lang="en-I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D6827-C8A2-4BE2-B839-E04401C7C54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6024541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F92E9-3DB8-4835-9D69-9118A1FD4087}" type="datetimeFigureOut">
              <a:rPr lang="en-IE" smtClean="0"/>
              <a:t>22/06/2022</a:t>
            </a:fld>
            <a:endParaRPr lang="en-I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D6827-C8A2-4BE2-B839-E04401C7C54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6548913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F92E9-3DB8-4835-9D69-9118A1FD4087}" type="datetimeFigureOut">
              <a:rPr lang="en-IE" smtClean="0"/>
              <a:t>22/06/2022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D6827-C8A2-4BE2-B839-E04401C7C54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895094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F92E9-3DB8-4835-9D69-9118A1FD4087}" type="datetimeFigureOut">
              <a:rPr lang="en-IE" smtClean="0"/>
              <a:t>22/06/2022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D6827-C8A2-4BE2-B839-E04401C7C54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4797451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0F92E9-3DB8-4835-9D69-9118A1FD4087}" type="datetimeFigureOut">
              <a:rPr lang="en-IE" smtClean="0"/>
              <a:t>22/06/2022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9D6827-C8A2-4BE2-B839-E04401C7C54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861572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.jpe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audio" Target="../media/media10.m4a"/><Relationship Id="rId7" Type="http://schemas.openxmlformats.org/officeDocument/2006/relationships/image" Target="../media/image2.png"/><Relationship Id="rId12" Type="http://schemas.openxmlformats.org/officeDocument/2006/relationships/image" Target="../media/image4.png"/><Relationship Id="rId2" Type="http://schemas.microsoft.com/office/2007/relationships/media" Target="../media/media10.m4a"/><Relationship Id="rId1" Type="http://schemas.openxmlformats.org/officeDocument/2006/relationships/tags" Target="../tags/tag6.xml"/><Relationship Id="rId6" Type="http://schemas.openxmlformats.org/officeDocument/2006/relationships/image" Target="../media/image6.jpg"/><Relationship Id="rId11" Type="http://schemas.openxmlformats.org/officeDocument/2006/relationships/image" Target="../media/image15.png"/><Relationship Id="rId5" Type="http://schemas.openxmlformats.org/officeDocument/2006/relationships/notesSlide" Target="../notesSlides/notesSlide8.xml"/><Relationship Id="rId10" Type="http://schemas.openxmlformats.org/officeDocument/2006/relationships/image" Target="../media/image14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13" Type="http://schemas.openxmlformats.org/officeDocument/2006/relationships/image" Target="../media/image20.png"/><Relationship Id="rId3" Type="http://schemas.openxmlformats.org/officeDocument/2006/relationships/audio" Target="../media/media11.m4a"/><Relationship Id="rId7" Type="http://schemas.openxmlformats.org/officeDocument/2006/relationships/image" Target="../media/image2.png"/><Relationship Id="rId12" Type="http://schemas.openxmlformats.org/officeDocument/2006/relationships/image" Target="../media/image19.png"/><Relationship Id="rId2" Type="http://schemas.microsoft.com/office/2007/relationships/media" Target="../media/media11.m4a"/><Relationship Id="rId1" Type="http://schemas.openxmlformats.org/officeDocument/2006/relationships/tags" Target="../tags/tag7.xml"/><Relationship Id="rId6" Type="http://schemas.openxmlformats.org/officeDocument/2006/relationships/image" Target="../media/image6.jpg"/><Relationship Id="rId11" Type="http://schemas.openxmlformats.org/officeDocument/2006/relationships/image" Target="../media/image18.png"/><Relationship Id="rId5" Type="http://schemas.openxmlformats.org/officeDocument/2006/relationships/notesSlide" Target="../notesSlides/notesSlide9.xml"/><Relationship Id="rId10" Type="http://schemas.openxmlformats.org/officeDocument/2006/relationships/image" Target="../media/image17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16.png"/><Relationship Id="rId1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13" Type="http://schemas.openxmlformats.org/officeDocument/2006/relationships/image" Target="../media/image4.png"/><Relationship Id="rId3" Type="http://schemas.openxmlformats.org/officeDocument/2006/relationships/audio" Target="../media/media12.m4a"/><Relationship Id="rId7" Type="http://schemas.openxmlformats.org/officeDocument/2006/relationships/image" Target="../media/image2.png"/><Relationship Id="rId12" Type="http://schemas.openxmlformats.org/officeDocument/2006/relationships/image" Target="../media/image24.png"/><Relationship Id="rId2" Type="http://schemas.microsoft.com/office/2007/relationships/media" Target="../media/media12.m4a"/><Relationship Id="rId1" Type="http://schemas.openxmlformats.org/officeDocument/2006/relationships/tags" Target="../tags/tag8.xml"/><Relationship Id="rId6" Type="http://schemas.openxmlformats.org/officeDocument/2006/relationships/image" Target="../media/image6.jpg"/><Relationship Id="rId11" Type="http://schemas.openxmlformats.org/officeDocument/2006/relationships/image" Target="../media/image23.png"/><Relationship Id="rId5" Type="http://schemas.openxmlformats.org/officeDocument/2006/relationships/notesSlide" Target="../notesSlides/notesSlide10.xml"/><Relationship Id="rId10" Type="http://schemas.openxmlformats.org/officeDocument/2006/relationships/image" Target="../media/image22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13" Type="http://schemas.openxmlformats.org/officeDocument/2006/relationships/image" Target="../media/image29.png"/><Relationship Id="rId3" Type="http://schemas.openxmlformats.org/officeDocument/2006/relationships/audio" Target="../media/media13.m4a"/><Relationship Id="rId7" Type="http://schemas.openxmlformats.org/officeDocument/2006/relationships/image" Target="../media/image1.jpg"/><Relationship Id="rId12" Type="http://schemas.openxmlformats.org/officeDocument/2006/relationships/image" Target="../media/image28.png"/><Relationship Id="rId2" Type="http://schemas.microsoft.com/office/2007/relationships/media" Target="../media/media13.m4a"/><Relationship Id="rId1" Type="http://schemas.openxmlformats.org/officeDocument/2006/relationships/tags" Target="../tags/tag9.xml"/><Relationship Id="rId6" Type="http://schemas.openxmlformats.org/officeDocument/2006/relationships/image" Target="../media/image2.png"/><Relationship Id="rId11" Type="http://schemas.openxmlformats.org/officeDocument/2006/relationships/image" Target="../media/image27.png"/><Relationship Id="rId5" Type="http://schemas.openxmlformats.org/officeDocument/2006/relationships/notesSlide" Target="../notesSlides/notesSlide11.xml"/><Relationship Id="rId10" Type="http://schemas.openxmlformats.org/officeDocument/2006/relationships/image" Target="../media/image26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25.png"/><Relationship Id="rId1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13" Type="http://schemas.openxmlformats.org/officeDocument/2006/relationships/image" Target="../media/image34.png"/><Relationship Id="rId3" Type="http://schemas.openxmlformats.org/officeDocument/2006/relationships/audio" Target="../media/media14.m4a"/><Relationship Id="rId7" Type="http://schemas.openxmlformats.org/officeDocument/2006/relationships/image" Target="../media/image2.png"/><Relationship Id="rId12" Type="http://schemas.openxmlformats.org/officeDocument/2006/relationships/image" Target="../media/image33.png"/><Relationship Id="rId2" Type="http://schemas.microsoft.com/office/2007/relationships/media" Target="../media/media14.m4a"/><Relationship Id="rId1" Type="http://schemas.openxmlformats.org/officeDocument/2006/relationships/tags" Target="../tags/tag10.xml"/><Relationship Id="rId6" Type="http://schemas.openxmlformats.org/officeDocument/2006/relationships/image" Target="../media/image6.jpg"/><Relationship Id="rId11" Type="http://schemas.openxmlformats.org/officeDocument/2006/relationships/image" Target="../media/image32.png"/><Relationship Id="rId5" Type="http://schemas.openxmlformats.org/officeDocument/2006/relationships/notesSlide" Target="../notesSlides/notesSlide12.xml"/><Relationship Id="rId10" Type="http://schemas.openxmlformats.org/officeDocument/2006/relationships/image" Target="../media/image31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30.png"/><Relationship Id="rId1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13" Type="http://schemas.openxmlformats.org/officeDocument/2006/relationships/image" Target="../media/image39.png"/><Relationship Id="rId3" Type="http://schemas.openxmlformats.org/officeDocument/2006/relationships/audio" Target="../media/media15.m4a"/><Relationship Id="rId7" Type="http://schemas.openxmlformats.org/officeDocument/2006/relationships/image" Target="../media/image2.png"/><Relationship Id="rId12" Type="http://schemas.openxmlformats.org/officeDocument/2006/relationships/image" Target="../media/image38.png"/><Relationship Id="rId2" Type="http://schemas.microsoft.com/office/2007/relationships/media" Target="../media/media15.m4a"/><Relationship Id="rId1" Type="http://schemas.openxmlformats.org/officeDocument/2006/relationships/tags" Target="../tags/tag11.xml"/><Relationship Id="rId6" Type="http://schemas.openxmlformats.org/officeDocument/2006/relationships/image" Target="../media/image6.jpg"/><Relationship Id="rId11" Type="http://schemas.openxmlformats.org/officeDocument/2006/relationships/image" Target="../media/image37.png"/><Relationship Id="rId5" Type="http://schemas.openxmlformats.org/officeDocument/2006/relationships/notesSlide" Target="../notesSlides/notesSlide13.xml"/><Relationship Id="rId10" Type="http://schemas.openxmlformats.org/officeDocument/2006/relationships/image" Target="../media/image36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35.png"/><Relationship Id="rId1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4.png"/><Relationship Id="rId4" Type="http://schemas.openxmlformats.org/officeDocument/2006/relationships/image" Target="../media/image5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13" Type="http://schemas.openxmlformats.org/officeDocument/2006/relationships/image" Target="../media/image4.png"/><Relationship Id="rId3" Type="http://schemas.openxmlformats.org/officeDocument/2006/relationships/audio" Target="../media/media17.m4a"/><Relationship Id="rId7" Type="http://schemas.openxmlformats.org/officeDocument/2006/relationships/image" Target="../media/image2.png"/><Relationship Id="rId12" Type="http://schemas.openxmlformats.org/officeDocument/2006/relationships/image" Target="../media/image43.png"/><Relationship Id="rId2" Type="http://schemas.microsoft.com/office/2007/relationships/media" Target="../media/media17.m4a"/><Relationship Id="rId1" Type="http://schemas.openxmlformats.org/officeDocument/2006/relationships/tags" Target="../tags/tag12.xml"/><Relationship Id="rId6" Type="http://schemas.openxmlformats.org/officeDocument/2006/relationships/image" Target="../media/image6.jpg"/><Relationship Id="rId11" Type="http://schemas.openxmlformats.org/officeDocument/2006/relationships/image" Target="../media/image42.png"/><Relationship Id="rId5" Type="http://schemas.openxmlformats.org/officeDocument/2006/relationships/notesSlide" Target="../notesSlides/notesSlide14.xml"/><Relationship Id="rId10" Type="http://schemas.openxmlformats.org/officeDocument/2006/relationships/image" Target="../media/image41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audio" Target="../media/media18.m4a"/><Relationship Id="rId7" Type="http://schemas.openxmlformats.org/officeDocument/2006/relationships/image" Target="../media/image2.png"/><Relationship Id="rId12" Type="http://schemas.openxmlformats.org/officeDocument/2006/relationships/image" Target="../media/image4.png"/><Relationship Id="rId2" Type="http://schemas.microsoft.com/office/2007/relationships/media" Target="../media/media18.m4a"/><Relationship Id="rId1" Type="http://schemas.openxmlformats.org/officeDocument/2006/relationships/tags" Target="../tags/tag13.xml"/><Relationship Id="rId6" Type="http://schemas.openxmlformats.org/officeDocument/2006/relationships/image" Target="../media/image6.jpg"/><Relationship Id="rId11" Type="http://schemas.openxmlformats.org/officeDocument/2006/relationships/image" Target="../media/image46.png"/><Relationship Id="rId5" Type="http://schemas.openxmlformats.org/officeDocument/2006/relationships/notesSlide" Target="../notesSlides/notesSlide15.xml"/><Relationship Id="rId10" Type="http://schemas.openxmlformats.org/officeDocument/2006/relationships/image" Target="../media/image45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audio" Target="../media/media19.m4a"/><Relationship Id="rId7" Type="http://schemas.openxmlformats.org/officeDocument/2006/relationships/image" Target="../media/image2.png"/><Relationship Id="rId2" Type="http://schemas.microsoft.com/office/2007/relationships/media" Target="../media/media19.m4a"/><Relationship Id="rId1" Type="http://schemas.openxmlformats.org/officeDocument/2006/relationships/tags" Target="../tags/tag14.xml"/><Relationship Id="rId6" Type="http://schemas.openxmlformats.org/officeDocument/2006/relationships/image" Target="../media/image6.jpg"/><Relationship Id="rId11" Type="http://schemas.openxmlformats.org/officeDocument/2006/relationships/image" Target="../media/image4.png"/><Relationship Id="rId5" Type="http://schemas.openxmlformats.org/officeDocument/2006/relationships/notesSlide" Target="../notesSlides/notesSlide16.xml"/><Relationship Id="rId10" Type="http://schemas.openxmlformats.org/officeDocument/2006/relationships/image" Target="../media/image48.jpe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audio" Target="../media/media20.m4a"/><Relationship Id="rId7" Type="http://schemas.openxmlformats.org/officeDocument/2006/relationships/image" Target="../media/image2.png"/><Relationship Id="rId2" Type="http://schemas.microsoft.com/office/2007/relationships/media" Target="../media/media20.m4a"/><Relationship Id="rId1" Type="http://schemas.openxmlformats.org/officeDocument/2006/relationships/tags" Target="../tags/tag15.xml"/><Relationship Id="rId6" Type="http://schemas.openxmlformats.org/officeDocument/2006/relationships/image" Target="../media/image6.jpg"/><Relationship Id="rId11" Type="http://schemas.openxmlformats.org/officeDocument/2006/relationships/image" Target="../media/image4.png"/><Relationship Id="rId5" Type="http://schemas.openxmlformats.org/officeDocument/2006/relationships/notesSlide" Target="../notesSlides/notesSlide17.xml"/><Relationship Id="rId10" Type="http://schemas.openxmlformats.org/officeDocument/2006/relationships/image" Target="../media/image48.jpe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49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audio" Target="../media/media21.m4a"/><Relationship Id="rId7" Type="http://schemas.openxmlformats.org/officeDocument/2006/relationships/image" Target="../media/image2.png"/><Relationship Id="rId2" Type="http://schemas.microsoft.com/office/2007/relationships/media" Target="../media/media21.m4a"/><Relationship Id="rId1" Type="http://schemas.openxmlformats.org/officeDocument/2006/relationships/tags" Target="../tags/tag16.xml"/><Relationship Id="rId6" Type="http://schemas.openxmlformats.org/officeDocument/2006/relationships/image" Target="../media/image6.jpg"/><Relationship Id="rId11" Type="http://schemas.openxmlformats.org/officeDocument/2006/relationships/image" Target="../media/image4.png"/><Relationship Id="rId5" Type="http://schemas.openxmlformats.org/officeDocument/2006/relationships/notesSlide" Target="../notesSlides/notesSlide18.xml"/><Relationship Id="rId10" Type="http://schemas.openxmlformats.org/officeDocument/2006/relationships/image" Target="../media/image50.jpe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48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13" Type="http://schemas.microsoft.com/office/2007/relationships/diagramDrawing" Target="../diagrams/drawing1.xml"/><Relationship Id="rId3" Type="http://schemas.openxmlformats.org/officeDocument/2006/relationships/audio" Target="../media/media22.m4a"/><Relationship Id="rId7" Type="http://schemas.openxmlformats.org/officeDocument/2006/relationships/image" Target="../media/image2.png"/><Relationship Id="rId12" Type="http://schemas.openxmlformats.org/officeDocument/2006/relationships/diagramColors" Target="../diagrams/colors1.xml"/><Relationship Id="rId2" Type="http://schemas.microsoft.com/office/2007/relationships/media" Target="../media/media22.m4a"/><Relationship Id="rId1" Type="http://schemas.openxmlformats.org/officeDocument/2006/relationships/tags" Target="../tags/tag17.xml"/><Relationship Id="rId6" Type="http://schemas.openxmlformats.org/officeDocument/2006/relationships/image" Target="../media/image6.jpg"/><Relationship Id="rId11" Type="http://schemas.openxmlformats.org/officeDocument/2006/relationships/diagramQuickStyle" Target="../diagrams/quickStyle1.xml"/><Relationship Id="rId5" Type="http://schemas.openxmlformats.org/officeDocument/2006/relationships/notesSlide" Target="../notesSlides/notesSlide19.xml"/><Relationship Id="rId10" Type="http://schemas.openxmlformats.org/officeDocument/2006/relationships/diagramLayout" Target="../diagrams/layout1.xml"/><Relationship Id="rId4" Type="http://schemas.openxmlformats.org/officeDocument/2006/relationships/slideLayout" Target="../slideLayouts/slideLayout12.xml"/><Relationship Id="rId9" Type="http://schemas.openxmlformats.org/officeDocument/2006/relationships/diagramData" Target="../diagrams/data1.xml"/><Relationship Id="rId1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13" Type="http://schemas.microsoft.com/office/2007/relationships/diagramDrawing" Target="../diagrams/drawing2.xml"/><Relationship Id="rId3" Type="http://schemas.openxmlformats.org/officeDocument/2006/relationships/audio" Target="../media/media23.m4a"/><Relationship Id="rId7" Type="http://schemas.openxmlformats.org/officeDocument/2006/relationships/image" Target="../media/image2.png"/><Relationship Id="rId12" Type="http://schemas.openxmlformats.org/officeDocument/2006/relationships/diagramColors" Target="../diagrams/colors2.xml"/><Relationship Id="rId2" Type="http://schemas.microsoft.com/office/2007/relationships/media" Target="../media/media23.m4a"/><Relationship Id="rId1" Type="http://schemas.openxmlformats.org/officeDocument/2006/relationships/tags" Target="../tags/tag18.xml"/><Relationship Id="rId6" Type="http://schemas.openxmlformats.org/officeDocument/2006/relationships/image" Target="../media/image6.jpg"/><Relationship Id="rId11" Type="http://schemas.openxmlformats.org/officeDocument/2006/relationships/diagramQuickStyle" Target="../diagrams/quickStyle2.xml"/><Relationship Id="rId5" Type="http://schemas.openxmlformats.org/officeDocument/2006/relationships/notesSlide" Target="../notesSlides/notesSlide20.xml"/><Relationship Id="rId10" Type="http://schemas.openxmlformats.org/officeDocument/2006/relationships/diagramLayout" Target="../diagrams/layout2.xml"/><Relationship Id="rId4" Type="http://schemas.openxmlformats.org/officeDocument/2006/relationships/slideLayout" Target="../slideLayouts/slideLayout12.xml"/><Relationship Id="rId9" Type="http://schemas.openxmlformats.org/officeDocument/2006/relationships/diagramData" Target="../diagrams/data2.xml"/><Relationship Id="rId1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audio" Target="../media/media24.m4a"/><Relationship Id="rId7" Type="http://schemas.openxmlformats.org/officeDocument/2006/relationships/image" Target="../media/image1.jpg"/><Relationship Id="rId2" Type="http://schemas.microsoft.com/office/2007/relationships/media" Target="../media/media24.m4a"/><Relationship Id="rId1" Type="http://schemas.openxmlformats.org/officeDocument/2006/relationships/tags" Target="../tags/tag19.xml"/><Relationship Id="rId6" Type="http://schemas.openxmlformats.org/officeDocument/2006/relationships/image" Target="../media/image2.png"/><Relationship Id="rId11" Type="http://schemas.openxmlformats.org/officeDocument/2006/relationships/image" Target="../media/image4.png"/><Relationship Id="rId5" Type="http://schemas.openxmlformats.org/officeDocument/2006/relationships/notesSlide" Target="../notesSlides/notesSlide21.xml"/><Relationship Id="rId10" Type="http://schemas.openxmlformats.org/officeDocument/2006/relationships/image" Target="../media/image52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audio" Target="../media/media25.m4a"/><Relationship Id="rId7" Type="http://schemas.openxmlformats.org/officeDocument/2006/relationships/image" Target="../media/image2.png"/><Relationship Id="rId2" Type="http://schemas.microsoft.com/office/2007/relationships/media" Target="../media/media25.m4a"/><Relationship Id="rId1" Type="http://schemas.openxmlformats.org/officeDocument/2006/relationships/tags" Target="../tags/tag20.xml"/><Relationship Id="rId6" Type="http://schemas.openxmlformats.org/officeDocument/2006/relationships/image" Target="../media/image6.jpg"/><Relationship Id="rId5" Type="http://schemas.openxmlformats.org/officeDocument/2006/relationships/notesSlide" Target="../notesSlides/notesSlide22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53.e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audio" Target="../media/media26.m4a"/><Relationship Id="rId7" Type="http://schemas.openxmlformats.org/officeDocument/2006/relationships/image" Target="../media/image2.png"/><Relationship Id="rId2" Type="http://schemas.microsoft.com/office/2007/relationships/media" Target="../media/media26.m4a"/><Relationship Id="rId1" Type="http://schemas.openxmlformats.org/officeDocument/2006/relationships/tags" Target="../tags/tag21.xml"/><Relationship Id="rId6" Type="http://schemas.openxmlformats.org/officeDocument/2006/relationships/image" Target="../media/image6.jpg"/><Relationship Id="rId5" Type="http://schemas.openxmlformats.org/officeDocument/2006/relationships/notesSlide" Target="../notesSlides/notesSlide23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1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media27.m4a"/><Relationship Id="rId7" Type="http://schemas.openxmlformats.org/officeDocument/2006/relationships/image" Target="../media/image1.jpg"/><Relationship Id="rId2" Type="http://schemas.microsoft.com/office/2007/relationships/media" Target="../media/media27.m4a"/><Relationship Id="rId1" Type="http://schemas.openxmlformats.org/officeDocument/2006/relationships/tags" Target="../tags/tag22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24.xml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13" Type="http://schemas.openxmlformats.org/officeDocument/2006/relationships/image" Target="../media/image58.png"/><Relationship Id="rId3" Type="http://schemas.openxmlformats.org/officeDocument/2006/relationships/audio" Target="../media/media28.m4a"/><Relationship Id="rId7" Type="http://schemas.openxmlformats.org/officeDocument/2006/relationships/image" Target="../media/image2.png"/><Relationship Id="rId12" Type="http://schemas.openxmlformats.org/officeDocument/2006/relationships/image" Target="../media/image57.png"/><Relationship Id="rId2" Type="http://schemas.microsoft.com/office/2007/relationships/media" Target="../media/media28.m4a"/><Relationship Id="rId1" Type="http://schemas.openxmlformats.org/officeDocument/2006/relationships/tags" Target="../tags/tag23.xml"/><Relationship Id="rId6" Type="http://schemas.openxmlformats.org/officeDocument/2006/relationships/image" Target="../media/image6.jpg"/><Relationship Id="rId11" Type="http://schemas.openxmlformats.org/officeDocument/2006/relationships/image" Target="../media/image56.png"/><Relationship Id="rId5" Type="http://schemas.openxmlformats.org/officeDocument/2006/relationships/notesSlide" Target="../notesSlides/notesSlide25.xml"/><Relationship Id="rId15" Type="http://schemas.openxmlformats.org/officeDocument/2006/relationships/image" Target="../media/image4.png"/><Relationship Id="rId10" Type="http://schemas.openxmlformats.org/officeDocument/2006/relationships/image" Target="../media/image55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54.png"/><Relationship Id="rId14" Type="http://schemas.openxmlformats.org/officeDocument/2006/relationships/image" Target="../media/image5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audio" Target="../media/media29.m4a"/><Relationship Id="rId7" Type="http://schemas.openxmlformats.org/officeDocument/2006/relationships/image" Target="../media/image2.png"/><Relationship Id="rId2" Type="http://schemas.microsoft.com/office/2007/relationships/media" Target="../media/media29.m4a"/><Relationship Id="rId1" Type="http://schemas.openxmlformats.org/officeDocument/2006/relationships/tags" Target="../tags/tag24.xml"/><Relationship Id="rId6" Type="http://schemas.openxmlformats.org/officeDocument/2006/relationships/image" Target="../media/image6.jpg"/><Relationship Id="rId11" Type="http://schemas.openxmlformats.org/officeDocument/2006/relationships/image" Target="../media/image4.png"/><Relationship Id="rId5" Type="http://schemas.openxmlformats.org/officeDocument/2006/relationships/notesSlide" Target="../notesSlides/notesSlide26.xml"/><Relationship Id="rId10" Type="http://schemas.openxmlformats.org/officeDocument/2006/relationships/image" Target="../media/image48.jpe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49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audio" Target="../media/media3.m4a"/><Relationship Id="rId7" Type="http://schemas.openxmlformats.org/officeDocument/2006/relationships/image" Target="../media/image2.png"/><Relationship Id="rId2" Type="http://schemas.microsoft.com/office/2007/relationships/media" Target="../media/media3.m4a"/><Relationship Id="rId1" Type="http://schemas.openxmlformats.org/officeDocument/2006/relationships/tags" Target="../tags/tag1.xml"/><Relationship Id="rId6" Type="http://schemas.openxmlformats.org/officeDocument/2006/relationships/image" Target="../media/image6.jpg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audio" Target="../media/media30.m4a"/><Relationship Id="rId7" Type="http://schemas.openxmlformats.org/officeDocument/2006/relationships/image" Target="../media/image2.png"/><Relationship Id="rId2" Type="http://schemas.microsoft.com/office/2007/relationships/media" Target="../media/media30.m4a"/><Relationship Id="rId1" Type="http://schemas.openxmlformats.org/officeDocument/2006/relationships/tags" Target="../tags/tag25.xml"/><Relationship Id="rId6" Type="http://schemas.openxmlformats.org/officeDocument/2006/relationships/image" Target="../media/image6.jpg"/><Relationship Id="rId5" Type="http://schemas.openxmlformats.org/officeDocument/2006/relationships/notesSlide" Target="../notesSlides/notesSlide27.xml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13" Type="http://schemas.openxmlformats.org/officeDocument/2006/relationships/image" Target="../media/image4.png"/><Relationship Id="rId3" Type="http://schemas.openxmlformats.org/officeDocument/2006/relationships/audio" Target="../media/media31.m4a"/><Relationship Id="rId7" Type="http://schemas.openxmlformats.org/officeDocument/2006/relationships/image" Target="../media/image2.png"/><Relationship Id="rId12" Type="http://schemas.openxmlformats.org/officeDocument/2006/relationships/image" Target="../media/image61.emf"/><Relationship Id="rId2" Type="http://schemas.microsoft.com/office/2007/relationships/media" Target="../media/media31.m4a"/><Relationship Id="rId1" Type="http://schemas.openxmlformats.org/officeDocument/2006/relationships/tags" Target="../tags/tag26.xml"/><Relationship Id="rId6" Type="http://schemas.openxmlformats.org/officeDocument/2006/relationships/image" Target="../media/image6.jpg"/><Relationship Id="rId11" Type="http://schemas.openxmlformats.org/officeDocument/2006/relationships/image" Target="../media/image12.png"/><Relationship Id="rId5" Type="http://schemas.openxmlformats.org/officeDocument/2006/relationships/notesSlide" Target="../notesSlides/notesSlide28.xml"/><Relationship Id="rId10" Type="http://schemas.openxmlformats.org/officeDocument/2006/relationships/image" Target="../media/image48.jpe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60.em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13" Type="http://schemas.microsoft.com/office/2007/relationships/diagramDrawing" Target="../diagrams/drawing3.xml"/><Relationship Id="rId3" Type="http://schemas.openxmlformats.org/officeDocument/2006/relationships/audio" Target="../media/media32.m4a"/><Relationship Id="rId7" Type="http://schemas.openxmlformats.org/officeDocument/2006/relationships/image" Target="../media/image2.png"/><Relationship Id="rId12" Type="http://schemas.openxmlformats.org/officeDocument/2006/relationships/diagramColors" Target="../diagrams/colors3.xml"/><Relationship Id="rId2" Type="http://schemas.microsoft.com/office/2007/relationships/media" Target="../media/media32.m4a"/><Relationship Id="rId1" Type="http://schemas.openxmlformats.org/officeDocument/2006/relationships/tags" Target="../tags/tag27.xml"/><Relationship Id="rId6" Type="http://schemas.openxmlformats.org/officeDocument/2006/relationships/image" Target="../media/image6.jpg"/><Relationship Id="rId11" Type="http://schemas.openxmlformats.org/officeDocument/2006/relationships/diagramQuickStyle" Target="../diagrams/quickStyle3.xml"/><Relationship Id="rId5" Type="http://schemas.openxmlformats.org/officeDocument/2006/relationships/notesSlide" Target="../notesSlides/notesSlide29.xml"/><Relationship Id="rId10" Type="http://schemas.openxmlformats.org/officeDocument/2006/relationships/diagramLayout" Target="../diagrams/layout3.xml"/><Relationship Id="rId4" Type="http://schemas.openxmlformats.org/officeDocument/2006/relationships/slideLayout" Target="../slideLayouts/slideLayout12.xml"/><Relationship Id="rId9" Type="http://schemas.openxmlformats.org/officeDocument/2006/relationships/diagramData" Target="../diagrams/data3.xml"/><Relationship Id="rId1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audio" Target="../media/media33.m4a"/><Relationship Id="rId7" Type="http://schemas.openxmlformats.org/officeDocument/2006/relationships/image" Target="../media/image2.png"/><Relationship Id="rId2" Type="http://schemas.microsoft.com/office/2007/relationships/media" Target="../media/media33.m4a"/><Relationship Id="rId1" Type="http://schemas.openxmlformats.org/officeDocument/2006/relationships/tags" Target="../tags/tag28.xml"/><Relationship Id="rId6" Type="http://schemas.openxmlformats.org/officeDocument/2006/relationships/image" Target="../media/image6.jpg"/><Relationship Id="rId5" Type="http://schemas.openxmlformats.org/officeDocument/2006/relationships/notesSlide" Target="../notesSlides/notesSlide30.xml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13" Type="http://schemas.microsoft.com/office/2007/relationships/diagramDrawing" Target="../diagrams/drawing4.xml"/><Relationship Id="rId3" Type="http://schemas.openxmlformats.org/officeDocument/2006/relationships/audio" Target="../media/media34.m4a"/><Relationship Id="rId7" Type="http://schemas.openxmlformats.org/officeDocument/2006/relationships/image" Target="../media/image2.png"/><Relationship Id="rId12" Type="http://schemas.openxmlformats.org/officeDocument/2006/relationships/diagramColors" Target="../diagrams/colors4.xml"/><Relationship Id="rId2" Type="http://schemas.microsoft.com/office/2007/relationships/media" Target="../media/media34.m4a"/><Relationship Id="rId1" Type="http://schemas.openxmlformats.org/officeDocument/2006/relationships/tags" Target="../tags/tag29.xml"/><Relationship Id="rId6" Type="http://schemas.openxmlformats.org/officeDocument/2006/relationships/image" Target="../media/image6.jpg"/><Relationship Id="rId11" Type="http://schemas.openxmlformats.org/officeDocument/2006/relationships/diagramQuickStyle" Target="../diagrams/quickStyle4.xml"/><Relationship Id="rId5" Type="http://schemas.openxmlformats.org/officeDocument/2006/relationships/notesSlide" Target="../notesSlides/notesSlide31.xml"/><Relationship Id="rId10" Type="http://schemas.openxmlformats.org/officeDocument/2006/relationships/diagramLayout" Target="../diagrams/layout4.xml"/><Relationship Id="rId4" Type="http://schemas.openxmlformats.org/officeDocument/2006/relationships/slideLayout" Target="../slideLayouts/slideLayout12.xml"/><Relationship Id="rId9" Type="http://schemas.openxmlformats.org/officeDocument/2006/relationships/diagramData" Target="../diagrams/data4.xml"/><Relationship Id="rId1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.jpg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6" Type="http://schemas.openxmlformats.org/officeDocument/2006/relationships/image" Target="../media/image2.png"/><Relationship Id="rId5" Type="http://schemas.openxmlformats.org/officeDocument/2006/relationships/image" Target="../media/image6.jpg"/><Relationship Id="rId4" Type="http://schemas.openxmlformats.org/officeDocument/2006/relationships/notesSlide" Target="../notesSlides/notesSlide3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audio" Target="../media/media36.m4a"/><Relationship Id="rId7" Type="http://schemas.openxmlformats.org/officeDocument/2006/relationships/image" Target="../media/image2.png"/><Relationship Id="rId2" Type="http://schemas.microsoft.com/office/2007/relationships/media" Target="../media/media36.m4a"/><Relationship Id="rId1" Type="http://schemas.openxmlformats.org/officeDocument/2006/relationships/tags" Target="../tags/tag30.xml"/><Relationship Id="rId6" Type="http://schemas.openxmlformats.org/officeDocument/2006/relationships/image" Target="../media/image6.jpg"/><Relationship Id="rId5" Type="http://schemas.openxmlformats.org/officeDocument/2006/relationships/notesSlide" Target="../notesSlides/notesSlide33.xml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audio" Target="../media/media37.m4a"/><Relationship Id="rId7" Type="http://schemas.openxmlformats.org/officeDocument/2006/relationships/image" Target="../media/image2.png"/><Relationship Id="rId2" Type="http://schemas.microsoft.com/office/2007/relationships/media" Target="../media/media37.m4a"/><Relationship Id="rId1" Type="http://schemas.openxmlformats.org/officeDocument/2006/relationships/tags" Target="../tags/tag31.xml"/><Relationship Id="rId6" Type="http://schemas.openxmlformats.org/officeDocument/2006/relationships/image" Target="../media/image6.jpg"/><Relationship Id="rId5" Type="http://schemas.openxmlformats.org/officeDocument/2006/relationships/notesSlide" Target="../notesSlides/notesSlide34.xml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audio" Target="../media/media38.m4a"/><Relationship Id="rId7" Type="http://schemas.openxmlformats.org/officeDocument/2006/relationships/image" Target="../media/image2.png"/><Relationship Id="rId2" Type="http://schemas.microsoft.com/office/2007/relationships/media" Target="../media/media38.m4a"/><Relationship Id="rId1" Type="http://schemas.openxmlformats.org/officeDocument/2006/relationships/tags" Target="../tags/tag32.xml"/><Relationship Id="rId6" Type="http://schemas.openxmlformats.org/officeDocument/2006/relationships/image" Target="../media/image6.jpg"/><Relationship Id="rId5" Type="http://schemas.openxmlformats.org/officeDocument/2006/relationships/notesSlide" Target="../notesSlides/notesSlide35.xml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audio" Target="../media/media39.m4a"/><Relationship Id="rId7" Type="http://schemas.openxmlformats.org/officeDocument/2006/relationships/image" Target="../media/image2.png"/><Relationship Id="rId2" Type="http://schemas.microsoft.com/office/2007/relationships/media" Target="../media/media39.m4a"/><Relationship Id="rId1" Type="http://schemas.openxmlformats.org/officeDocument/2006/relationships/tags" Target="../tags/tag33.xml"/><Relationship Id="rId6" Type="http://schemas.openxmlformats.org/officeDocument/2006/relationships/image" Target="../media/image6.jpg"/><Relationship Id="rId5" Type="http://schemas.openxmlformats.org/officeDocument/2006/relationships/notesSlide" Target="../notesSlides/notesSlide36.xml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audio" Target="../media/media4.m4a"/><Relationship Id="rId7" Type="http://schemas.openxmlformats.org/officeDocument/2006/relationships/image" Target="../media/image2.png"/><Relationship Id="rId2" Type="http://schemas.microsoft.com/office/2007/relationships/media" Target="../media/media4.m4a"/><Relationship Id="rId1" Type="http://schemas.openxmlformats.org/officeDocument/2006/relationships/tags" Target="../tags/tag2.xml"/><Relationship Id="rId6" Type="http://schemas.openxmlformats.org/officeDocument/2006/relationships/image" Target="../media/image6.jpg"/><Relationship Id="rId5" Type="http://schemas.openxmlformats.org/officeDocument/2006/relationships/notesSlide" Target="../notesSlides/notesSlide3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audio" Target="../media/media40.m4a"/><Relationship Id="rId7" Type="http://schemas.openxmlformats.org/officeDocument/2006/relationships/image" Target="../media/image2.png"/><Relationship Id="rId2" Type="http://schemas.microsoft.com/office/2007/relationships/media" Target="../media/media40.m4a"/><Relationship Id="rId1" Type="http://schemas.openxmlformats.org/officeDocument/2006/relationships/tags" Target="../tags/tag34.xml"/><Relationship Id="rId6" Type="http://schemas.openxmlformats.org/officeDocument/2006/relationships/image" Target="../media/image6.jpg"/><Relationship Id="rId5" Type="http://schemas.openxmlformats.org/officeDocument/2006/relationships/notesSlide" Target="../notesSlides/notesSlide37.xml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4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audio" Target="../media/media41.m4a"/><Relationship Id="rId7" Type="http://schemas.openxmlformats.org/officeDocument/2006/relationships/image" Target="../media/image2.png"/><Relationship Id="rId2" Type="http://schemas.microsoft.com/office/2007/relationships/media" Target="../media/media41.m4a"/><Relationship Id="rId1" Type="http://schemas.openxmlformats.org/officeDocument/2006/relationships/tags" Target="../tags/tag35.xml"/><Relationship Id="rId6" Type="http://schemas.openxmlformats.org/officeDocument/2006/relationships/image" Target="../media/image6.jpg"/><Relationship Id="rId5" Type="http://schemas.openxmlformats.org/officeDocument/2006/relationships/notesSlide" Target="../notesSlides/notesSlide38.xml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4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audio" Target="../media/media42.m4a"/><Relationship Id="rId7" Type="http://schemas.openxmlformats.org/officeDocument/2006/relationships/image" Target="../media/image2.png"/><Relationship Id="rId2" Type="http://schemas.microsoft.com/office/2007/relationships/media" Target="../media/media42.m4a"/><Relationship Id="rId1" Type="http://schemas.openxmlformats.org/officeDocument/2006/relationships/tags" Target="../tags/tag36.xml"/><Relationship Id="rId6" Type="http://schemas.openxmlformats.org/officeDocument/2006/relationships/image" Target="../media/image6.jpg"/><Relationship Id="rId5" Type="http://schemas.openxmlformats.org/officeDocument/2006/relationships/notesSlide" Target="../notesSlides/notesSlide39.xml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4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audio" Target="../media/media43.m4a"/><Relationship Id="rId7" Type="http://schemas.openxmlformats.org/officeDocument/2006/relationships/image" Target="../media/image2.png"/><Relationship Id="rId2" Type="http://schemas.microsoft.com/office/2007/relationships/media" Target="../media/media43.m4a"/><Relationship Id="rId1" Type="http://schemas.openxmlformats.org/officeDocument/2006/relationships/tags" Target="../tags/tag37.xml"/><Relationship Id="rId6" Type="http://schemas.openxmlformats.org/officeDocument/2006/relationships/image" Target="../media/image6.jpg"/><Relationship Id="rId5" Type="http://schemas.openxmlformats.org/officeDocument/2006/relationships/notesSlide" Target="../notesSlides/notesSlide40.xml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4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audio" Target="../media/media44.m4a"/><Relationship Id="rId7" Type="http://schemas.openxmlformats.org/officeDocument/2006/relationships/image" Target="../media/image2.png"/><Relationship Id="rId2" Type="http://schemas.microsoft.com/office/2007/relationships/media" Target="../media/media44.m4a"/><Relationship Id="rId1" Type="http://schemas.openxmlformats.org/officeDocument/2006/relationships/tags" Target="../tags/tag38.xml"/><Relationship Id="rId6" Type="http://schemas.openxmlformats.org/officeDocument/2006/relationships/image" Target="../media/image6.jpg"/><Relationship Id="rId5" Type="http://schemas.openxmlformats.org/officeDocument/2006/relationships/notesSlide" Target="../notesSlides/notesSlide41.xml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4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audio" Target="../media/media45.m4a"/><Relationship Id="rId7" Type="http://schemas.openxmlformats.org/officeDocument/2006/relationships/image" Target="../media/image2.png"/><Relationship Id="rId2" Type="http://schemas.microsoft.com/office/2007/relationships/media" Target="../media/media45.m4a"/><Relationship Id="rId1" Type="http://schemas.openxmlformats.org/officeDocument/2006/relationships/tags" Target="../tags/tag39.xml"/><Relationship Id="rId6" Type="http://schemas.openxmlformats.org/officeDocument/2006/relationships/image" Target="../media/image6.jpg"/><Relationship Id="rId5" Type="http://schemas.openxmlformats.org/officeDocument/2006/relationships/notesSlide" Target="../notesSlides/notesSlide42.xml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4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audio" Target="../media/media46.m4a"/><Relationship Id="rId7" Type="http://schemas.openxmlformats.org/officeDocument/2006/relationships/image" Target="../media/image2.png"/><Relationship Id="rId2" Type="http://schemas.microsoft.com/office/2007/relationships/media" Target="../media/media46.m4a"/><Relationship Id="rId1" Type="http://schemas.openxmlformats.org/officeDocument/2006/relationships/tags" Target="../tags/tag40.xml"/><Relationship Id="rId6" Type="http://schemas.openxmlformats.org/officeDocument/2006/relationships/image" Target="../media/image6.jpg"/><Relationship Id="rId5" Type="http://schemas.openxmlformats.org/officeDocument/2006/relationships/notesSlide" Target="../notesSlides/notesSlide43.xml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4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.jpg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6" Type="http://schemas.openxmlformats.org/officeDocument/2006/relationships/image" Target="../media/image2.png"/><Relationship Id="rId5" Type="http://schemas.openxmlformats.org/officeDocument/2006/relationships/image" Target="../media/image6.jpg"/><Relationship Id="rId4" Type="http://schemas.openxmlformats.org/officeDocument/2006/relationships/notesSlide" Target="../notesSlides/notesSlide44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.jpg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6" Type="http://schemas.openxmlformats.org/officeDocument/2006/relationships/image" Target="../media/image2.png"/><Relationship Id="rId5" Type="http://schemas.openxmlformats.org/officeDocument/2006/relationships/image" Target="../media/image6.jpg"/><Relationship Id="rId4" Type="http://schemas.openxmlformats.org/officeDocument/2006/relationships/notesSlide" Target="../notesSlides/notesSlide4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.jpe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4.png"/><Relationship Id="rId4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13" Type="http://schemas.openxmlformats.org/officeDocument/2006/relationships/image" Target="../media/image4.png"/><Relationship Id="rId3" Type="http://schemas.openxmlformats.org/officeDocument/2006/relationships/audio" Target="../media/media7.m4a"/><Relationship Id="rId7" Type="http://schemas.openxmlformats.org/officeDocument/2006/relationships/image" Target="../media/image2.png"/><Relationship Id="rId12" Type="http://schemas.openxmlformats.org/officeDocument/2006/relationships/image" Target="../media/image11.png"/><Relationship Id="rId2" Type="http://schemas.microsoft.com/office/2007/relationships/media" Target="../media/media7.m4a"/><Relationship Id="rId1" Type="http://schemas.openxmlformats.org/officeDocument/2006/relationships/tags" Target="../tags/tag3.xml"/><Relationship Id="rId6" Type="http://schemas.openxmlformats.org/officeDocument/2006/relationships/image" Target="../media/image6.jpg"/><Relationship Id="rId11" Type="http://schemas.openxmlformats.org/officeDocument/2006/relationships/image" Target="../media/image10.png"/><Relationship Id="rId5" Type="http://schemas.openxmlformats.org/officeDocument/2006/relationships/notesSlide" Target="../notesSlides/notesSlide5.xml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audio" Target="../media/media8.m4a"/><Relationship Id="rId7" Type="http://schemas.openxmlformats.org/officeDocument/2006/relationships/image" Target="../media/image2.png"/><Relationship Id="rId2" Type="http://schemas.microsoft.com/office/2007/relationships/media" Target="../media/media8.m4a"/><Relationship Id="rId1" Type="http://schemas.openxmlformats.org/officeDocument/2006/relationships/tags" Target="../tags/tag4.xml"/><Relationship Id="rId6" Type="http://schemas.openxmlformats.org/officeDocument/2006/relationships/image" Target="../media/image6.jp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audio" Target="../media/media9.m4a"/><Relationship Id="rId7" Type="http://schemas.openxmlformats.org/officeDocument/2006/relationships/image" Target="../media/image2.png"/><Relationship Id="rId2" Type="http://schemas.microsoft.com/office/2007/relationships/media" Target="../media/media9.m4a"/><Relationship Id="rId1" Type="http://schemas.openxmlformats.org/officeDocument/2006/relationships/tags" Target="../tags/tag5.xml"/><Relationship Id="rId6" Type="http://schemas.openxmlformats.org/officeDocument/2006/relationships/image" Target="../media/image6.jpg"/><Relationship Id="rId5" Type="http://schemas.openxmlformats.org/officeDocument/2006/relationships/notesSlide" Target="../notesSlides/notesSlide7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2" descr="G:\EWORX\QOLIVET\Depositphotos_small_coloured.jpg"/>
          <p:cNvPicPr>
            <a:picLocks noChangeAspect="1" noChangeArrowheads="1"/>
          </p:cNvPicPr>
          <p:nvPr/>
        </p:nvPicPr>
        <p:blipFill>
          <a:blip r:embed="rId5"/>
          <a:stretch/>
        </p:blipFill>
        <p:spPr bwMode="auto">
          <a:xfrm>
            <a:off x="3590" y="0"/>
            <a:ext cx="12188409" cy="7018542"/>
          </a:xfrm>
          <a:prstGeom prst="rect">
            <a:avLst/>
          </a:prstGeom>
          <a:noFill/>
        </p:spPr>
      </p:pic>
      <p:sp>
        <p:nvSpPr>
          <p:cNvPr id="5" name="Rectangle 24"/>
          <p:cNvSpPr/>
          <p:nvPr/>
        </p:nvSpPr>
        <p:spPr bwMode="auto">
          <a:xfrm>
            <a:off x="1348" y="0"/>
            <a:ext cx="4807086" cy="63082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6" name="Picture 25"/>
          <p:cNvPicPr>
            <a:picLocks noChangeAspect="1" noChangeArrowheads="1"/>
          </p:cNvPicPr>
          <p:nvPr/>
        </p:nvPicPr>
        <p:blipFill>
          <a:blip r:embed="rId6"/>
          <a:stretch/>
        </p:blipFill>
        <p:spPr bwMode="auto">
          <a:xfrm>
            <a:off x="385555" y="0"/>
            <a:ext cx="2315262" cy="156203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26"/>
          <p:cNvSpPr>
            <a:spLocks/>
          </p:cNvSpPr>
          <p:nvPr/>
        </p:nvSpPr>
        <p:spPr bwMode="auto">
          <a:xfrm>
            <a:off x="567159" y="2060848"/>
            <a:ext cx="36576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205D74"/>
                </a:solidFill>
                <a:latin typeface="DM SANS"/>
              </a:rPr>
              <a:t>Module 2:  </a:t>
            </a:r>
            <a:endParaRPr lang="en-US" sz="2800" b="1" dirty="0" smtClean="0">
              <a:solidFill>
                <a:srgbClr val="205D74"/>
              </a:solidFill>
              <a:latin typeface="DM SANS"/>
            </a:endParaRPr>
          </a:p>
          <a:p>
            <a:pPr>
              <a:defRPr/>
            </a:pPr>
            <a:endParaRPr lang="en-US" sz="2800" b="1" dirty="0">
              <a:solidFill>
                <a:srgbClr val="205D74"/>
              </a:solidFill>
              <a:latin typeface="DM SANS"/>
            </a:endParaRPr>
          </a:p>
          <a:p>
            <a:pPr>
              <a:defRPr/>
            </a:pPr>
            <a:r>
              <a:rPr lang="en-IE" sz="2800" dirty="0" smtClean="0">
                <a:solidFill>
                  <a:srgbClr val="205D74"/>
                </a:solidFill>
                <a:latin typeface="DM SANS"/>
              </a:rPr>
              <a:t>Enhancing </a:t>
            </a:r>
            <a:r>
              <a:rPr lang="en-IE" sz="2800" dirty="0">
                <a:solidFill>
                  <a:srgbClr val="205D74"/>
                </a:solidFill>
                <a:latin typeface="DM SANS"/>
              </a:rPr>
              <a:t>Quality of Life Outcomes through Inclusive and Person-Centred Approaches</a:t>
            </a:r>
            <a:endParaRPr lang="el-GR" sz="2800" dirty="0">
              <a:solidFill>
                <a:srgbClr val="205D74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92E8782-D012-408B-BBF9-C450C16AFC3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39384"/>
            <a:ext cx="12192000" cy="890016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4553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1216">
        <p15:prstTrans prst="peelOff"/>
      </p:transition>
    </mc:Choice>
    <mc:Fallback xmlns="">
      <p:transition spd="slow" advTm="3121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2" descr="G:\EWORX\QOLIVET\Depositphotos_small.jpg"/>
          <p:cNvPicPr>
            <a:picLocks noChangeAspect="1" noChangeArrowheads="1"/>
          </p:cNvPicPr>
          <p:nvPr/>
        </p:nvPicPr>
        <p:blipFill>
          <a:blip r:embed="rId6"/>
          <a:srcRect t="9172" b="9171"/>
          <a:stretch/>
        </p:blipFill>
        <p:spPr bwMode="auto">
          <a:xfrm>
            <a:off x="-1152" y="1271463"/>
            <a:ext cx="12193152" cy="5733256"/>
          </a:xfrm>
          <a:prstGeom prst="rect">
            <a:avLst/>
          </a:prstGeom>
          <a:noFill/>
        </p:spPr>
      </p:pic>
      <p:pic>
        <p:nvPicPr>
          <p:cNvPr id="8" name="Picture 25"/>
          <p:cNvPicPr>
            <a:picLocks noChangeAspect="1" noChangeArrowheads="1"/>
          </p:cNvPicPr>
          <p:nvPr/>
        </p:nvPicPr>
        <p:blipFill>
          <a:blip r:embed="rId7"/>
          <a:stretch/>
        </p:blipFill>
        <p:spPr bwMode="auto">
          <a:xfrm>
            <a:off x="385555" y="66326"/>
            <a:ext cx="1911023" cy="128930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Content Placeholder 11"/>
          <p:cNvSpPr txBox="1">
            <a:spLocks/>
          </p:cNvSpPr>
          <p:nvPr/>
        </p:nvSpPr>
        <p:spPr bwMode="auto">
          <a:xfrm>
            <a:off x="2147533" y="327857"/>
            <a:ext cx="8375905" cy="730620"/>
          </a:xfrm>
          <a:prstGeom prst="rect">
            <a:avLst/>
          </a:prstGeom>
          <a:solidFill>
            <a:srgbClr val="8A3D72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ctr">
            <a:normAutofit fontScale="92500"/>
          </a:bodyPr>
          <a:lstStyle>
            <a:lvl1pPr marL="731520" indent="0" algn="l" defTabSz="914400" rtl="0" eaLnBrk="1" latinLnBrk="0" hangingPunct="1">
              <a:lnSpc>
                <a:spcPct val="100000"/>
              </a:lnSpc>
              <a:spcBef>
                <a:spcPts val="4800"/>
              </a:spcBef>
              <a:spcAft>
                <a:spcPts val="1800"/>
              </a:spcAft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8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Underpinning Concepts of the QOLIVET Approach</a:t>
            </a:r>
            <a:endParaRPr lang="en-US" sz="28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12" name="Picture 2" descr="G:\EWORX\QOLIVET\Depositphotos_small_coloured.jpg"/>
          <p:cNvPicPr>
            <a:picLocks noChangeAspect="1" noChangeArrowheads="1"/>
          </p:cNvPicPr>
          <p:nvPr/>
        </p:nvPicPr>
        <p:blipFill>
          <a:blip r:embed="rId8"/>
          <a:stretch/>
        </p:blipFill>
        <p:spPr bwMode="auto">
          <a:xfrm>
            <a:off x="10633165" y="327857"/>
            <a:ext cx="1231153" cy="708944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41067" y="1697437"/>
            <a:ext cx="8377699" cy="13601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96971" y="3101022"/>
            <a:ext cx="8096115" cy="12727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84379" y="4542862"/>
            <a:ext cx="8139059" cy="1308189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872795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02528">
        <p15:prstTrans prst="peelOff"/>
      </p:transition>
    </mc:Choice>
    <mc:Fallback xmlns="">
      <p:transition spd="slow" advTm="10252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2" descr="G:\EWORX\QOLIVET\Depositphotos_small.jpg"/>
          <p:cNvPicPr>
            <a:picLocks noChangeAspect="1" noChangeArrowheads="1"/>
          </p:cNvPicPr>
          <p:nvPr/>
        </p:nvPicPr>
        <p:blipFill>
          <a:blip r:embed="rId6"/>
          <a:srcRect t="9172" b="9171"/>
          <a:stretch/>
        </p:blipFill>
        <p:spPr bwMode="auto">
          <a:xfrm>
            <a:off x="0" y="1234947"/>
            <a:ext cx="12193152" cy="5733256"/>
          </a:xfrm>
          <a:prstGeom prst="rect">
            <a:avLst/>
          </a:prstGeom>
          <a:noFill/>
        </p:spPr>
      </p:pic>
      <p:pic>
        <p:nvPicPr>
          <p:cNvPr id="8" name="Picture 25"/>
          <p:cNvPicPr>
            <a:picLocks noChangeAspect="1" noChangeArrowheads="1"/>
          </p:cNvPicPr>
          <p:nvPr/>
        </p:nvPicPr>
        <p:blipFill>
          <a:blip r:embed="rId7"/>
          <a:stretch/>
        </p:blipFill>
        <p:spPr bwMode="auto">
          <a:xfrm>
            <a:off x="385555" y="66326"/>
            <a:ext cx="1911023" cy="128930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Content Placeholder 11"/>
          <p:cNvSpPr txBox="1">
            <a:spLocks/>
          </p:cNvSpPr>
          <p:nvPr/>
        </p:nvSpPr>
        <p:spPr bwMode="auto">
          <a:xfrm>
            <a:off x="2173658" y="327799"/>
            <a:ext cx="8375905" cy="730620"/>
          </a:xfrm>
          <a:prstGeom prst="rect">
            <a:avLst/>
          </a:prstGeom>
          <a:solidFill>
            <a:srgbClr val="8A3D72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ctr">
            <a:normAutofit/>
          </a:bodyPr>
          <a:lstStyle>
            <a:lvl1pPr marL="731520" indent="0" algn="l" defTabSz="914400" rtl="0" eaLnBrk="1" latinLnBrk="0" hangingPunct="1">
              <a:lnSpc>
                <a:spcPct val="100000"/>
              </a:lnSpc>
              <a:spcBef>
                <a:spcPts val="4800"/>
              </a:spcBef>
              <a:spcAft>
                <a:spcPts val="1800"/>
              </a:spcAft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8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Creating Pathways to inclusion</a:t>
            </a:r>
            <a:endParaRPr lang="en-US" sz="28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12" name="Picture 2" descr="G:\EWORX\QOLIVET\Depositphotos_small_coloured.jpg"/>
          <p:cNvPicPr>
            <a:picLocks noChangeAspect="1" noChangeArrowheads="1"/>
          </p:cNvPicPr>
          <p:nvPr/>
        </p:nvPicPr>
        <p:blipFill>
          <a:blip r:embed="rId8"/>
          <a:stretch/>
        </p:blipFill>
        <p:spPr bwMode="auto">
          <a:xfrm>
            <a:off x="10664952" y="338637"/>
            <a:ext cx="1231153" cy="70894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4842" y="1457004"/>
            <a:ext cx="10277475" cy="914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62626" y="2366857"/>
            <a:ext cx="9867900" cy="8858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72176" y="3238610"/>
            <a:ext cx="9658350" cy="9239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86451" y="4164811"/>
            <a:ext cx="9744075" cy="8858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97313" y="5074596"/>
            <a:ext cx="10315575" cy="923925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260264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24048">
        <p15:prstTrans prst="peelOff"/>
      </p:transition>
    </mc:Choice>
    <mc:Fallback xmlns="">
      <p:transition spd="slow" advTm="12404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2" descr="G:\EWORX\QOLIVET\Depositphotos_small.jpg"/>
          <p:cNvPicPr>
            <a:picLocks noChangeAspect="1" noChangeArrowheads="1"/>
          </p:cNvPicPr>
          <p:nvPr/>
        </p:nvPicPr>
        <p:blipFill>
          <a:blip r:embed="rId6"/>
          <a:srcRect t="9172" b="9171"/>
          <a:stretch/>
        </p:blipFill>
        <p:spPr bwMode="auto">
          <a:xfrm>
            <a:off x="-2578" y="1267056"/>
            <a:ext cx="12193152" cy="5733256"/>
          </a:xfrm>
          <a:prstGeom prst="rect">
            <a:avLst/>
          </a:prstGeom>
          <a:noFill/>
        </p:spPr>
      </p:pic>
      <p:pic>
        <p:nvPicPr>
          <p:cNvPr id="8" name="Picture 25"/>
          <p:cNvPicPr>
            <a:picLocks noChangeAspect="1" noChangeArrowheads="1"/>
          </p:cNvPicPr>
          <p:nvPr/>
        </p:nvPicPr>
        <p:blipFill>
          <a:blip r:embed="rId7"/>
          <a:stretch/>
        </p:blipFill>
        <p:spPr bwMode="auto">
          <a:xfrm>
            <a:off x="385555" y="66326"/>
            <a:ext cx="1911023" cy="128930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Content Placeholder 11"/>
          <p:cNvSpPr txBox="1">
            <a:spLocks/>
          </p:cNvSpPr>
          <p:nvPr/>
        </p:nvSpPr>
        <p:spPr bwMode="auto">
          <a:xfrm>
            <a:off x="2234640" y="345668"/>
            <a:ext cx="8375905" cy="730620"/>
          </a:xfrm>
          <a:prstGeom prst="rect">
            <a:avLst/>
          </a:prstGeom>
          <a:solidFill>
            <a:srgbClr val="8A3D72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ctr">
            <a:normAutofit/>
          </a:bodyPr>
          <a:lstStyle>
            <a:lvl1pPr marL="731520" indent="0" algn="l" defTabSz="914400" rtl="0" eaLnBrk="1" latinLnBrk="0" hangingPunct="1">
              <a:lnSpc>
                <a:spcPct val="100000"/>
              </a:lnSpc>
              <a:spcBef>
                <a:spcPts val="4800"/>
              </a:spcBef>
              <a:spcAft>
                <a:spcPts val="1800"/>
              </a:spcAft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800" dirty="0">
                <a:latin typeface="Segoe UI Light" panose="020B0502040204020203" pitchFamily="34" charset="0"/>
                <a:cs typeface="Segoe UI Light" panose="020B0502040204020203" pitchFamily="34" charset="0"/>
              </a:rPr>
              <a:t>The </a:t>
            </a:r>
            <a:r>
              <a:rPr lang="en-US" sz="28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Status of QOL in Community Care</a:t>
            </a:r>
            <a:endParaRPr lang="en-US" sz="28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12" name="Picture 2" descr="G:\EWORX\QOLIVET\Depositphotos_small_coloured.jpg"/>
          <p:cNvPicPr>
            <a:picLocks noChangeAspect="1" noChangeArrowheads="1"/>
          </p:cNvPicPr>
          <p:nvPr/>
        </p:nvPicPr>
        <p:blipFill>
          <a:blip r:embed="rId8"/>
          <a:stretch/>
        </p:blipFill>
        <p:spPr bwMode="auto">
          <a:xfrm>
            <a:off x="10668176" y="356506"/>
            <a:ext cx="1231153" cy="708944"/>
          </a:xfrm>
          <a:prstGeom prst="rect">
            <a:avLst/>
          </a:prstGeom>
          <a:noFill/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9919" y="1355630"/>
            <a:ext cx="8794161" cy="134193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20994" y="2675724"/>
            <a:ext cx="8879069" cy="130973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50542" y="3950866"/>
            <a:ext cx="8717634" cy="127336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96578" y="5238753"/>
            <a:ext cx="8653130" cy="1285205"/>
          </a:xfrm>
          <a:prstGeom prst="rect">
            <a:avLst/>
          </a:prstGeom>
        </p:spPr>
      </p:pic>
      <p:sp>
        <p:nvSpPr>
          <p:cNvPr id="16" name="Down Arrow 15"/>
          <p:cNvSpPr/>
          <p:nvPr/>
        </p:nvSpPr>
        <p:spPr>
          <a:xfrm>
            <a:off x="8915486" y="2391284"/>
            <a:ext cx="701767" cy="701767"/>
          </a:xfrm>
          <a:prstGeom prst="downArrow">
            <a:avLst>
              <a:gd name="adj1" fmla="val 55000"/>
              <a:gd name="adj2" fmla="val 45000"/>
            </a:avLst>
          </a:prstGeom>
          <a:solidFill>
            <a:srgbClr val="8A3D72"/>
          </a:solidFill>
          <a:ln>
            <a:solidFill>
              <a:srgbClr val="A93D76">
                <a:alpha val="90000"/>
              </a:srgb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5" name="Down Arrow 24"/>
          <p:cNvSpPr/>
          <p:nvPr/>
        </p:nvSpPr>
        <p:spPr bwMode="auto">
          <a:xfrm>
            <a:off x="9418769" y="3666777"/>
            <a:ext cx="701767" cy="701767"/>
          </a:xfrm>
          <a:prstGeom prst="downArrow">
            <a:avLst>
              <a:gd name="adj1" fmla="val 55000"/>
              <a:gd name="adj2" fmla="val 45000"/>
            </a:avLst>
          </a:prstGeom>
          <a:solidFill>
            <a:srgbClr val="8A3D72"/>
          </a:solidFill>
          <a:ln>
            <a:solidFill>
              <a:srgbClr val="A93D76">
                <a:alpha val="90000"/>
              </a:srgb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6" name="Down Arrow 25"/>
          <p:cNvSpPr/>
          <p:nvPr/>
        </p:nvSpPr>
        <p:spPr bwMode="auto">
          <a:xfrm>
            <a:off x="9795778" y="4927118"/>
            <a:ext cx="701767" cy="701767"/>
          </a:xfrm>
          <a:prstGeom prst="downArrow">
            <a:avLst>
              <a:gd name="adj1" fmla="val 55000"/>
              <a:gd name="adj2" fmla="val 45000"/>
            </a:avLst>
          </a:prstGeom>
          <a:solidFill>
            <a:srgbClr val="8A3D72"/>
          </a:solidFill>
          <a:ln>
            <a:solidFill>
              <a:srgbClr val="A93D76">
                <a:alpha val="90000"/>
              </a:srgb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720061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27170">
        <p15:prstTrans prst="peelOff"/>
      </p:transition>
    </mc:Choice>
    <mc:Fallback xmlns="">
      <p:transition spd="slow" advTm="12717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8" name="Picture 25"/>
          <p:cNvPicPr>
            <a:picLocks noChangeAspect="1" noChangeArrowheads="1"/>
          </p:cNvPicPr>
          <p:nvPr/>
        </p:nvPicPr>
        <p:blipFill>
          <a:blip r:embed="rId6"/>
          <a:stretch/>
        </p:blipFill>
        <p:spPr bwMode="auto">
          <a:xfrm>
            <a:off x="385555" y="66326"/>
            <a:ext cx="1911023" cy="128930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Content Placeholder 11"/>
          <p:cNvSpPr txBox="1">
            <a:spLocks/>
          </p:cNvSpPr>
          <p:nvPr/>
        </p:nvSpPr>
        <p:spPr bwMode="auto">
          <a:xfrm>
            <a:off x="2121407" y="345668"/>
            <a:ext cx="8375905" cy="730620"/>
          </a:xfrm>
          <a:prstGeom prst="rect">
            <a:avLst/>
          </a:prstGeom>
          <a:solidFill>
            <a:srgbClr val="8A3D72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ctr">
            <a:normAutofit/>
          </a:bodyPr>
          <a:lstStyle>
            <a:lvl1pPr marL="731520" indent="0" algn="l" defTabSz="914400" rtl="0" eaLnBrk="1" latinLnBrk="0" hangingPunct="1">
              <a:lnSpc>
                <a:spcPct val="100000"/>
              </a:lnSpc>
              <a:spcBef>
                <a:spcPts val="4800"/>
              </a:spcBef>
              <a:spcAft>
                <a:spcPts val="1800"/>
              </a:spcAft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800" dirty="0">
                <a:latin typeface="Segoe UI Light" panose="020B0502040204020203" pitchFamily="34" charset="0"/>
                <a:cs typeface="Segoe UI Light" panose="020B0502040204020203" pitchFamily="34" charset="0"/>
              </a:rPr>
              <a:t>The </a:t>
            </a:r>
            <a:r>
              <a:rPr lang="en-US" sz="28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Status of QOL in VET</a:t>
            </a:r>
            <a:endParaRPr lang="en-US" sz="28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12" name="Picture 2" descr="G:\EWORX\QOLIVET\Depositphotos_small_coloured.jpg"/>
          <p:cNvPicPr>
            <a:picLocks noChangeAspect="1" noChangeArrowheads="1"/>
          </p:cNvPicPr>
          <p:nvPr/>
        </p:nvPicPr>
        <p:blipFill>
          <a:blip r:embed="rId7"/>
          <a:stretch/>
        </p:blipFill>
        <p:spPr bwMode="auto">
          <a:xfrm>
            <a:off x="10581132" y="345668"/>
            <a:ext cx="1231153" cy="708944"/>
          </a:xfrm>
          <a:prstGeom prst="rect">
            <a:avLst/>
          </a:prstGeom>
          <a:noFill/>
        </p:spPr>
      </p:pic>
      <p:pic>
        <p:nvPicPr>
          <p:cNvPr id="10" name="Picture 2" descr="G:\EWORX\QOLIVET\Depositphotos_small.jpg"/>
          <p:cNvPicPr>
            <a:picLocks noChangeAspect="1" noChangeArrowheads="1"/>
          </p:cNvPicPr>
          <p:nvPr/>
        </p:nvPicPr>
        <p:blipFill>
          <a:blip r:embed="rId8"/>
          <a:srcRect t="9172" b="9171"/>
          <a:stretch/>
        </p:blipFill>
        <p:spPr bwMode="auto">
          <a:xfrm>
            <a:off x="-1152" y="1171262"/>
            <a:ext cx="12193152" cy="5733256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2433" y="1399353"/>
            <a:ext cx="7652521" cy="106167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02514" y="2456138"/>
            <a:ext cx="7482704" cy="10548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56174" y="3536011"/>
            <a:ext cx="7329489" cy="10037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77433" y="4583491"/>
            <a:ext cx="7663851" cy="103657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03394" y="5644704"/>
            <a:ext cx="7377738" cy="1091441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7867587" y="2238253"/>
            <a:ext cx="597752" cy="597752"/>
            <a:chOff x="9288802" y="2085518"/>
            <a:chExt cx="597752" cy="597752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7" name="Down Arrow 16"/>
            <p:cNvSpPr/>
            <p:nvPr/>
          </p:nvSpPr>
          <p:spPr>
            <a:xfrm>
              <a:off x="9288802" y="2085518"/>
              <a:ext cx="597752" cy="597752"/>
            </a:xfrm>
            <a:prstGeom prst="downArrow">
              <a:avLst>
                <a:gd name="adj1" fmla="val 55000"/>
                <a:gd name="adj2" fmla="val 45000"/>
              </a:avLst>
            </a:prstGeom>
            <a:solidFill>
              <a:srgbClr val="3B6675">
                <a:alpha val="90000"/>
              </a:srgbClr>
            </a:solidFill>
            <a:ln>
              <a:solidFill>
                <a:srgbClr val="3B6675"/>
              </a:solidFill>
            </a:ln>
            <a:sp3d z="300000" contourW="19050" prstMaterial="metal">
              <a:bevelT w="88900" h="203200"/>
              <a:bevelB w="165100" h="254000"/>
            </a:sp3d>
          </p:spPr>
          <p:style>
            <a:lnRef idx="0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Down Arrow 4"/>
            <p:cNvSpPr txBox="1"/>
            <p:nvPr/>
          </p:nvSpPr>
          <p:spPr>
            <a:xfrm>
              <a:off x="9423296" y="2085518"/>
              <a:ext cx="328764" cy="449808"/>
            </a:xfrm>
            <a:prstGeom prst="rect">
              <a:avLst/>
            </a:prstGeom>
            <a:sp3d z="30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4290" tIns="34290" rIns="34290" bIns="34290" numCol="1" spcCol="1270" anchor="ctr" anchorCtr="0">
              <a:noAutofit/>
            </a:bodyPr>
            <a:lstStyle/>
            <a:p>
              <a:pPr lvl="0"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700" kern="1200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8330845" y="3307047"/>
            <a:ext cx="597752" cy="597752"/>
            <a:chOff x="9288802" y="2085518"/>
            <a:chExt cx="597752" cy="597752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20" name="Down Arrow 19"/>
            <p:cNvSpPr/>
            <p:nvPr/>
          </p:nvSpPr>
          <p:spPr>
            <a:xfrm>
              <a:off x="9288802" y="2085518"/>
              <a:ext cx="597752" cy="597752"/>
            </a:xfrm>
            <a:prstGeom prst="downArrow">
              <a:avLst>
                <a:gd name="adj1" fmla="val 55000"/>
                <a:gd name="adj2" fmla="val 45000"/>
              </a:avLst>
            </a:prstGeom>
            <a:solidFill>
              <a:srgbClr val="3B6675">
                <a:alpha val="90000"/>
              </a:srgbClr>
            </a:solidFill>
            <a:ln>
              <a:solidFill>
                <a:srgbClr val="3B6675"/>
              </a:solidFill>
            </a:ln>
            <a:sp3d z="300000" contourW="19050" prstMaterial="metal">
              <a:bevelT w="88900" h="203200"/>
              <a:bevelB w="165100" h="254000"/>
            </a:sp3d>
          </p:spPr>
          <p:style>
            <a:lnRef idx="0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Down Arrow 4"/>
            <p:cNvSpPr txBox="1"/>
            <p:nvPr/>
          </p:nvSpPr>
          <p:spPr>
            <a:xfrm>
              <a:off x="9423296" y="2085518"/>
              <a:ext cx="328764" cy="449808"/>
            </a:xfrm>
            <a:prstGeom prst="rect">
              <a:avLst/>
            </a:prstGeom>
            <a:sp3d z="30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4290" tIns="34290" rIns="34290" bIns="34290" numCol="1" spcCol="1270" anchor="ctr" anchorCtr="0">
              <a:noAutofit/>
            </a:bodyPr>
            <a:lstStyle/>
            <a:p>
              <a:pPr lvl="0"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700" kern="1200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8629721" y="4348414"/>
            <a:ext cx="597752" cy="597752"/>
            <a:chOff x="9288802" y="2085518"/>
            <a:chExt cx="597752" cy="597752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23" name="Down Arrow 22"/>
            <p:cNvSpPr/>
            <p:nvPr/>
          </p:nvSpPr>
          <p:spPr>
            <a:xfrm>
              <a:off x="9288802" y="2085518"/>
              <a:ext cx="597752" cy="597752"/>
            </a:xfrm>
            <a:prstGeom prst="downArrow">
              <a:avLst>
                <a:gd name="adj1" fmla="val 55000"/>
                <a:gd name="adj2" fmla="val 45000"/>
              </a:avLst>
            </a:prstGeom>
            <a:solidFill>
              <a:srgbClr val="3B6675">
                <a:alpha val="90000"/>
              </a:srgbClr>
            </a:solidFill>
            <a:ln>
              <a:solidFill>
                <a:srgbClr val="3B6675"/>
              </a:solidFill>
            </a:ln>
            <a:sp3d z="300000" contourW="19050" prstMaterial="metal">
              <a:bevelT w="88900" h="203200"/>
              <a:bevelB w="165100" h="254000"/>
            </a:sp3d>
          </p:spPr>
          <p:style>
            <a:lnRef idx="0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4" name="Down Arrow 4"/>
            <p:cNvSpPr txBox="1"/>
            <p:nvPr/>
          </p:nvSpPr>
          <p:spPr>
            <a:xfrm>
              <a:off x="9423296" y="2085518"/>
              <a:ext cx="328764" cy="449808"/>
            </a:xfrm>
            <a:prstGeom prst="rect">
              <a:avLst/>
            </a:prstGeom>
            <a:sp3d z="30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4290" tIns="34290" rIns="34290" bIns="34290" numCol="1" spcCol="1270" anchor="ctr" anchorCtr="0">
              <a:noAutofit/>
            </a:bodyPr>
            <a:lstStyle/>
            <a:p>
              <a:pPr lvl="0"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700" kern="1200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9385663" y="5423267"/>
            <a:ext cx="597752" cy="597752"/>
            <a:chOff x="9288802" y="2085518"/>
            <a:chExt cx="597752" cy="597752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26" name="Down Arrow 25"/>
            <p:cNvSpPr/>
            <p:nvPr/>
          </p:nvSpPr>
          <p:spPr>
            <a:xfrm>
              <a:off x="9288802" y="2085518"/>
              <a:ext cx="597752" cy="597752"/>
            </a:xfrm>
            <a:prstGeom prst="downArrow">
              <a:avLst>
                <a:gd name="adj1" fmla="val 55000"/>
                <a:gd name="adj2" fmla="val 45000"/>
              </a:avLst>
            </a:prstGeom>
            <a:solidFill>
              <a:srgbClr val="3B6675">
                <a:alpha val="90000"/>
              </a:srgbClr>
            </a:solidFill>
            <a:ln>
              <a:solidFill>
                <a:srgbClr val="3B6675"/>
              </a:solidFill>
            </a:ln>
            <a:sp3d z="300000" contourW="19050" prstMaterial="metal">
              <a:bevelT w="88900" h="203200"/>
              <a:bevelB w="165100" h="254000"/>
            </a:sp3d>
          </p:spPr>
          <p:style>
            <a:lnRef idx="0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7" name="Down Arrow 4"/>
            <p:cNvSpPr txBox="1"/>
            <p:nvPr/>
          </p:nvSpPr>
          <p:spPr>
            <a:xfrm>
              <a:off x="9423296" y="2085518"/>
              <a:ext cx="328764" cy="449808"/>
            </a:xfrm>
            <a:prstGeom prst="rect">
              <a:avLst/>
            </a:prstGeom>
            <a:sp3d z="30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4290" tIns="34290" rIns="34290" bIns="34290" numCol="1" spcCol="1270" anchor="ctr" anchorCtr="0">
              <a:noAutofit/>
            </a:bodyPr>
            <a:lstStyle/>
            <a:p>
              <a:pPr lvl="0"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700" kern="1200"/>
            </a:p>
          </p:txBody>
        </p:sp>
      </p:grp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752388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70042">
        <p15:prstTrans prst="peelOff"/>
      </p:transition>
    </mc:Choice>
    <mc:Fallback xmlns="">
      <p:transition spd="slow" advTm="7004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2" descr="G:\EWORX\QOLIVET\Depositphotos_small.jpg"/>
          <p:cNvPicPr>
            <a:picLocks noChangeAspect="1" noChangeArrowheads="1"/>
          </p:cNvPicPr>
          <p:nvPr/>
        </p:nvPicPr>
        <p:blipFill>
          <a:blip r:embed="rId6"/>
          <a:srcRect t="9172" b="9171"/>
          <a:stretch/>
        </p:blipFill>
        <p:spPr bwMode="auto">
          <a:xfrm>
            <a:off x="-68840" y="1223514"/>
            <a:ext cx="12193152" cy="5733256"/>
          </a:xfrm>
          <a:prstGeom prst="rect">
            <a:avLst/>
          </a:prstGeom>
          <a:noFill/>
        </p:spPr>
      </p:pic>
      <p:pic>
        <p:nvPicPr>
          <p:cNvPr id="8" name="Picture 25"/>
          <p:cNvPicPr>
            <a:picLocks noChangeAspect="1" noChangeArrowheads="1"/>
          </p:cNvPicPr>
          <p:nvPr/>
        </p:nvPicPr>
        <p:blipFill>
          <a:blip r:embed="rId7"/>
          <a:stretch/>
        </p:blipFill>
        <p:spPr bwMode="auto">
          <a:xfrm>
            <a:off x="385555" y="66326"/>
            <a:ext cx="1911023" cy="128930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Content Placeholder 11"/>
          <p:cNvSpPr txBox="1">
            <a:spLocks/>
          </p:cNvSpPr>
          <p:nvPr/>
        </p:nvSpPr>
        <p:spPr bwMode="auto">
          <a:xfrm>
            <a:off x="2191076" y="329983"/>
            <a:ext cx="8375905" cy="730620"/>
          </a:xfrm>
          <a:prstGeom prst="rect">
            <a:avLst/>
          </a:prstGeom>
          <a:solidFill>
            <a:srgbClr val="8A3D72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ctr">
            <a:normAutofit/>
          </a:bodyPr>
          <a:lstStyle>
            <a:lvl1pPr marL="731520" indent="0" algn="l" defTabSz="914400" rtl="0" eaLnBrk="1" latinLnBrk="0" hangingPunct="1">
              <a:lnSpc>
                <a:spcPct val="100000"/>
              </a:lnSpc>
              <a:spcBef>
                <a:spcPts val="4800"/>
              </a:spcBef>
              <a:spcAft>
                <a:spcPts val="1800"/>
              </a:spcAft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8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Prerequisites for an Effective Pathway 1</a:t>
            </a:r>
            <a:endParaRPr lang="en-US" sz="28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12" name="Picture 2" descr="G:\EWORX\QOLIVET\Depositphotos_small_coloured.jpg"/>
          <p:cNvPicPr>
            <a:picLocks noChangeAspect="1" noChangeArrowheads="1"/>
          </p:cNvPicPr>
          <p:nvPr/>
        </p:nvPicPr>
        <p:blipFill>
          <a:blip r:embed="rId8"/>
          <a:stretch/>
        </p:blipFill>
        <p:spPr bwMode="auto">
          <a:xfrm>
            <a:off x="10689008" y="346735"/>
            <a:ext cx="1231153" cy="708944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693736" y="1320011"/>
            <a:ext cx="106870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  <a:defRPr/>
            </a:pPr>
            <a:r>
              <a:rPr lang="en-IE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Regardless of the service in which a person is participating, it is essential that: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8511" y="1777623"/>
            <a:ext cx="10506075" cy="10001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8511" y="2775473"/>
            <a:ext cx="10458450" cy="914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8511" y="3707054"/>
            <a:ext cx="10477500" cy="9048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12798" y="4583833"/>
            <a:ext cx="10477500" cy="914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17560" y="5460612"/>
            <a:ext cx="10487025" cy="9144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443742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73171">
        <p15:prstTrans prst="peelOff"/>
      </p:transition>
    </mc:Choice>
    <mc:Fallback xmlns="">
      <p:transition spd="slow" advTm="7317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2" descr="G:\EWORX\QOLIVET\Depositphotos_small.jpg"/>
          <p:cNvPicPr>
            <a:picLocks noChangeAspect="1" noChangeArrowheads="1"/>
          </p:cNvPicPr>
          <p:nvPr/>
        </p:nvPicPr>
        <p:blipFill>
          <a:blip r:embed="rId6"/>
          <a:srcRect t="9172" b="9171"/>
          <a:stretch/>
        </p:blipFill>
        <p:spPr bwMode="auto">
          <a:xfrm>
            <a:off x="67428" y="1227107"/>
            <a:ext cx="12124572" cy="6009143"/>
          </a:xfrm>
          <a:prstGeom prst="rect">
            <a:avLst/>
          </a:prstGeom>
          <a:noFill/>
        </p:spPr>
      </p:pic>
      <p:pic>
        <p:nvPicPr>
          <p:cNvPr id="8" name="Picture 25"/>
          <p:cNvPicPr>
            <a:picLocks noChangeAspect="1" noChangeArrowheads="1"/>
          </p:cNvPicPr>
          <p:nvPr/>
        </p:nvPicPr>
        <p:blipFill>
          <a:blip r:embed="rId7"/>
          <a:stretch/>
        </p:blipFill>
        <p:spPr bwMode="auto">
          <a:xfrm>
            <a:off x="385555" y="66326"/>
            <a:ext cx="1911023" cy="128930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Content Placeholder 11"/>
          <p:cNvSpPr txBox="1">
            <a:spLocks/>
          </p:cNvSpPr>
          <p:nvPr/>
        </p:nvSpPr>
        <p:spPr bwMode="auto">
          <a:xfrm>
            <a:off x="2127938" y="338749"/>
            <a:ext cx="8375905" cy="730620"/>
          </a:xfrm>
          <a:prstGeom prst="rect">
            <a:avLst/>
          </a:prstGeom>
          <a:solidFill>
            <a:srgbClr val="8A3D72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ctr">
            <a:normAutofit/>
          </a:bodyPr>
          <a:lstStyle>
            <a:lvl1pPr marL="731520" indent="0" algn="l" defTabSz="914400" rtl="0" eaLnBrk="1" latinLnBrk="0" hangingPunct="1">
              <a:lnSpc>
                <a:spcPct val="100000"/>
              </a:lnSpc>
              <a:spcBef>
                <a:spcPts val="4800"/>
              </a:spcBef>
              <a:spcAft>
                <a:spcPts val="1800"/>
              </a:spcAft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8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Prerequisites for an Effective Pathway 2</a:t>
            </a:r>
            <a:endParaRPr lang="en-US" sz="28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12" name="Picture 2" descr="G:\EWORX\QOLIVET\Depositphotos_small_coloured.jpg"/>
          <p:cNvPicPr>
            <a:picLocks noChangeAspect="1" noChangeArrowheads="1"/>
          </p:cNvPicPr>
          <p:nvPr/>
        </p:nvPicPr>
        <p:blipFill>
          <a:blip r:embed="rId8"/>
          <a:stretch/>
        </p:blipFill>
        <p:spPr bwMode="auto">
          <a:xfrm>
            <a:off x="10595038" y="337744"/>
            <a:ext cx="1231153" cy="708944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698500" y="1446689"/>
            <a:ext cx="106870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  <a:defRPr/>
            </a:pPr>
            <a:r>
              <a:rPr lang="en-IE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Regardless of the service in which a person is participating, it is essential that: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9814" y="1970544"/>
            <a:ext cx="10916403" cy="91360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9814" y="2963017"/>
            <a:ext cx="10916404" cy="80082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9814" y="3900923"/>
            <a:ext cx="10965502" cy="83284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9814" y="4812635"/>
            <a:ext cx="10965501" cy="90015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78865" y="5817298"/>
            <a:ext cx="11067395" cy="891736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332397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86187">
        <p15:prstTrans prst="peelOff"/>
      </p:transition>
    </mc:Choice>
    <mc:Fallback xmlns="">
      <p:transition spd="slow" advTm="8618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Placeholder 18"/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 l="13987" r="13986"/>
          <a:stretch/>
        </p:blipFill>
        <p:spPr bwMode="auto">
          <a:prstGeom prst="rect">
            <a:avLst/>
          </a:prstGeom>
        </p:spPr>
      </p:pic>
      <p:sp>
        <p:nvSpPr>
          <p:cNvPr id="5" name="Content Placeholder 11"/>
          <p:cNvSpPr>
            <a:spLocks noGrp="1"/>
          </p:cNvSpPr>
          <p:nvPr>
            <p:ph sz="quarter" idx="14"/>
          </p:nvPr>
        </p:nvSpPr>
        <p:spPr bwMode="auto">
          <a:xfrm>
            <a:off x="0" y="2660915"/>
            <a:ext cx="6926096" cy="4197085"/>
          </a:xfrm>
          <a:solidFill>
            <a:srgbClr val="8A3D72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marL="1017270" indent="-28575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IE" sz="1800" dirty="0">
                <a:latin typeface="Poppins"/>
                <a:cs typeface="Poppins"/>
              </a:rPr>
              <a:t>The 15 good practice guidelines are intended to intended to inform the other capacity building mechanisms being developed by the QOLIVET project</a:t>
            </a:r>
          </a:p>
          <a:p>
            <a:pPr marL="1017270" indent="-28575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IE" sz="1800" dirty="0">
                <a:latin typeface="Poppins"/>
                <a:cs typeface="Poppins"/>
              </a:rPr>
              <a:t>Relevance to the community care and  VET sectors by applying the </a:t>
            </a:r>
            <a:r>
              <a:rPr lang="en-IE" sz="1800" dirty="0" err="1">
                <a:latin typeface="Poppins"/>
                <a:cs typeface="Poppins"/>
              </a:rPr>
              <a:t>Schalock</a:t>
            </a:r>
            <a:r>
              <a:rPr lang="en-IE" sz="1800" dirty="0">
                <a:latin typeface="Poppins"/>
                <a:cs typeface="Poppins"/>
              </a:rPr>
              <a:t>/</a:t>
            </a:r>
            <a:r>
              <a:rPr lang="en-IE" sz="1800" dirty="0" err="1">
                <a:latin typeface="Poppins"/>
                <a:cs typeface="Poppins"/>
              </a:rPr>
              <a:t>Verduigo</a:t>
            </a:r>
            <a:r>
              <a:rPr lang="en-IE" sz="1800" dirty="0">
                <a:latin typeface="Poppins"/>
                <a:cs typeface="Poppins"/>
              </a:rPr>
              <a:t> model of QoL </a:t>
            </a:r>
          </a:p>
          <a:p>
            <a:pPr marL="1017270" indent="-28575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IE" sz="1800" dirty="0">
                <a:latin typeface="Poppins"/>
                <a:cs typeface="Poppins"/>
              </a:rPr>
              <a:t>They reflect the foundational principles upon which a sustainable pathway to inclusion can be built 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 bwMode="auto">
          <a:xfrm>
            <a:off x="1146069" y="680697"/>
            <a:ext cx="9433048" cy="1320145"/>
          </a:xfrm>
          <a:solidFill>
            <a:srgbClr val="8A3D72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algn="ctr">
              <a:defRPr/>
            </a:pPr>
            <a:r>
              <a:rPr lang="en-US" dirty="0">
                <a:solidFill>
                  <a:schemeClr val="bg1"/>
                </a:solidFill>
              </a:rPr>
              <a:t>The Good Practice Guidelines </a:t>
            </a:r>
            <a:r>
              <a:rPr lang="en-IE" dirty="0">
                <a:solidFill>
                  <a:schemeClr val="bg1"/>
                </a:solidFill>
              </a:rPr>
              <a:t>on Enhancing the QoL impact of Services</a:t>
            </a:r>
            <a:endParaRPr dirty="0">
              <a:solidFill>
                <a:schemeClr val="bg1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0206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3649">
        <p15:prstTrans prst="peelOff"/>
      </p:transition>
    </mc:Choice>
    <mc:Fallback xmlns="">
      <p:transition spd="slow" advTm="4364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2" descr="G:\EWORX\QOLIVET\Depositphotos_small.jpg"/>
          <p:cNvPicPr>
            <a:picLocks noChangeAspect="1" noChangeArrowheads="1"/>
          </p:cNvPicPr>
          <p:nvPr/>
        </p:nvPicPr>
        <p:blipFill>
          <a:blip r:embed="rId6"/>
          <a:srcRect t="9172" b="9171"/>
          <a:stretch/>
        </p:blipFill>
        <p:spPr bwMode="auto">
          <a:xfrm>
            <a:off x="-70813" y="1236628"/>
            <a:ext cx="12193152" cy="5733256"/>
          </a:xfrm>
          <a:prstGeom prst="rect">
            <a:avLst/>
          </a:prstGeom>
          <a:noFill/>
        </p:spPr>
      </p:pic>
      <p:pic>
        <p:nvPicPr>
          <p:cNvPr id="8" name="Picture 25"/>
          <p:cNvPicPr>
            <a:picLocks noChangeAspect="1" noChangeArrowheads="1"/>
          </p:cNvPicPr>
          <p:nvPr/>
        </p:nvPicPr>
        <p:blipFill>
          <a:blip r:embed="rId7"/>
          <a:stretch/>
        </p:blipFill>
        <p:spPr bwMode="auto">
          <a:xfrm>
            <a:off x="0" y="50854"/>
            <a:ext cx="2079879" cy="118577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Content Placeholder 11"/>
          <p:cNvSpPr txBox="1">
            <a:spLocks/>
          </p:cNvSpPr>
          <p:nvPr/>
        </p:nvSpPr>
        <p:spPr bwMode="auto">
          <a:xfrm>
            <a:off x="2121407" y="308638"/>
            <a:ext cx="8375905" cy="730620"/>
          </a:xfrm>
          <a:prstGeom prst="rect">
            <a:avLst/>
          </a:prstGeom>
          <a:solidFill>
            <a:srgbClr val="8A3D72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ctr">
            <a:normAutofit/>
          </a:bodyPr>
          <a:lstStyle>
            <a:lvl1pPr marL="731520" indent="0" algn="l" defTabSz="914400" rtl="0" eaLnBrk="1" latinLnBrk="0" hangingPunct="1">
              <a:lnSpc>
                <a:spcPct val="100000"/>
              </a:lnSpc>
              <a:spcBef>
                <a:spcPts val="4800"/>
              </a:spcBef>
              <a:spcAft>
                <a:spcPts val="1800"/>
              </a:spcAft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8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Good Practice Guideline 1</a:t>
            </a:r>
            <a:endParaRPr lang="en-US" sz="28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12" name="Picture 2" descr="G:\EWORX\QOLIVET\Depositphotos_small_coloured.jpg"/>
          <p:cNvPicPr>
            <a:picLocks noChangeAspect="1" noChangeArrowheads="1"/>
          </p:cNvPicPr>
          <p:nvPr/>
        </p:nvPicPr>
        <p:blipFill>
          <a:blip r:embed="rId8"/>
          <a:stretch/>
        </p:blipFill>
        <p:spPr bwMode="auto">
          <a:xfrm>
            <a:off x="10580368" y="330314"/>
            <a:ext cx="1231153" cy="708944"/>
          </a:xfrm>
          <a:prstGeom prst="rect">
            <a:avLst/>
          </a:prstGeom>
          <a:noFill/>
        </p:spPr>
      </p:pic>
      <p:sp>
        <p:nvSpPr>
          <p:cNvPr id="16" name="Rectangle 15"/>
          <p:cNvSpPr/>
          <p:nvPr/>
        </p:nvSpPr>
        <p:spPr bwMode="auto">
          <a:xfrm>
            <a:off x="875353" y="1394035"/>
            <a:ext cx="104424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IE" sz="2400" dirty="0" smtClean="0">
                <a:solidFill>
                  <a:srgbClr val="3B6675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QoL </a:t>
            </a:r>
            <a:r>
              <a:rPr lang="en-IE" sz="2400" dirty="0">
                <a:solidFill>
                  <a:srgbClr val="3B6675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is a fundamental impact of both community care (CC) and Vocational &amp; Educational Training (VET)</a:t>
            </a:r>
            <a:endParaRPr lang="en-US" sz="2400" dirty="0">
              <a:solidFill>
                <a:srgbClr val="3B6675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1703" y="2187905"/>
            <a:ext cx="2680116" cy="427218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52609" y="2187905"/>
            <a:ext cx="2643967" cy="418628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77500" y="2187905"/>
            <a:ext cx="2558994" cy="410966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217418" y="2187905"/>
            <a:ext cx="2502651" cy="3954704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409834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68028">
        <p15:prstTrans prst="peelOff"/>
      </p:transition>
    </mc:Choice>
    <mc:Fallback xmlns="">
      <p:transition spd="slow" advTm="6802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2" descr="G:\EWORX\QOLIVET\Depositphotos_small.jpg"/>
          <p:cNvPicPr>
            <a:picLocks noChangeAspect="1" noChangeArrowheads="1"/>
          </p:cNvPicPr>
          <p:nvPr/>
        </p:nvPicPr>
        <p:blipFill>
          <a:blip r:embed="rId6"/>
          <a:srcRect t="9172" b="9171"/>
          <a:stretch/>
        </p:blipFill>
        <p:spPr bwMode="auto">
          <a:xfrm>
            <a:off x="48351" y="1236628"/>
            <a:ext cx="12193152" cy="5733256"/>
          </a:xfrm>
          <a:prstGeom prst="rect">
            <a:avLst/>
          </a:prstGeom>
          <a:noFill/>
        </p:spPr>
      </p:pic>
      <p:pic>
        <p:nvPicPr>
          <p:cNvPr id="8" name="Picture 25"/>
          <p:cNvPicPr>
            <a:picLocks noChangeAspect="1" noChangeArrowheads="1"/>
          </p:cNvPicPr>
          <p:nvPr/>
        </p:nvPicPr>
        <p:blipFill>
          <a:blip r:embed="rId7"/>
          <a:stretch/>
        </p:blipFill>
        <p:spPr bwMode="auto">
          <a:xfrm>
            <a:off x="0" y="50854"/>
            <a:ext cx="2079879" cy="118577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Content Placeholder 11"/>
          <p:cNvSpPr txBox="1">
            <a:spLocks/>
          </p:cNvSpPr>
          <p:nvPr/>
        </p:nvSpPr>
        <p:spPr bwMode="auto">
          <a:xfrm>
            <a:off x="2121407" y="308638"/>
            <a:ext cx="8375905" cy="730620"/>
          </a:xfrm>
          <a:prstGeom prst="rect">
            <a:avLst/>
          </a:prstGeom>
          <a:solidFill>
            <a:srgbClr val="8A3D72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ctr">
            <a:normAutofit/>
          </a:bodyPr>
          <a:lstStyle>
            <a:lvl1pPr marL="731520" indent="0" algn="l" defTabSz="914400" rtl="0" eaLnBrk="1" latinLnBrk="0" hangingPunct="1">
              <a:lnSpc>
                <a:spcPct val="100000"/>
              </a:lnSpc>
              <a:spcBef>
                <a:spcPts val="4800"/>
              </a:spcBef>
              <a:spcAft>
                <a:spcPts val="1800"/>
              </a:spcAft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8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Good Practice Guideline </a:t>
            </a:r>
            <a:r>
              <a:rPr lang="en-US" sz="2800" dirty="0">
                <a:latin typeface="Segoe UI Light" panose="020B0502040204020203" pitchFamily="34" charset="0"/>
                <a:cs typeface="Segoe UI Light" panose="020B0502040204020203" pitchFamily="34" charset="0"/>
              </a:rPr>
              <a:t>2</a:t>
            </a:r>
          </a:p>
        </p:txBody>
      </p:sp>
      <p:pic>
        <p:nvPicPr>
          <p:cNvPr id="12" name="Picture 2" descr="G:\EWORX\QOLIVET\Depositphotos_small_coloured.jpg"/>
          <p:cNvPicPr>
            <a:picLocks noChangeAspect="1" noChangeArrowheads="1"/>
          </p:cNvPicPr>
          <p:nvPr/>
        </p:nvPicPr>
        <p:blipFill>
          <a:blip r:embed="rId8"/>
          <a:stretch/>
        </p:blipFill>
        <p:spPr bwMode="auto">
          <a:xfrm>
            <a:off x="10580368" y="330314"/>
            <a:ext cx="1231153" cy="708944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1162049" y="1377306"/>
            <a:ext cx="1014412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en-IE" sz="2400" dirty="0" smtClean="0">
                <a:solidFill>
                  <a:schemeClr val="accent5">
                    <a:lumMod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QoL </a:t>
            </a:r>
            <a:r>
              <a:rPr lang="en-IE" sz="2400" dirty="0">
                <a:solidFill>
                  <a:schemeClr val="accent5">
                    <a:lumMod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is multidimensional and influenced by personal and environmental </a:t>
            </a:r>
            <a:r>
              <a:rPr lang="en-IE" sz="2400" dirty="0" smtClean="0">
                <a:solidFill>
                  <a:schemeClr val="accent5">
                    <a:lumMod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factors:</a:t>
            </a:r>
            <a:endParaRPr lang="en-IE" sz="2400" dirty="0">
              <a:solidFill>
                <a:schemeClr val="accent5">
                  <a:lumMod val="50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8640" y="2261215"/>
            <a:ext cx="3061879" cy="42535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52259" y="2291371"/>
            <a:ext cx="3001538" cy="42234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545537" y="2348981"/>
            <a:ext cx="2884463" cy="4165807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127423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52211">
        <p15:prstTrans prst="peelOff"/>
      </p:transition>
    </mc:Choice>
    <mc:Fallback xmlns="">
      <p:transition spd="slow" advTm="15221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2" descr="G:\EWORX\QOLIVET\Depositphotos_small.jpg"/>
          <p:cNvPicPr>
            <a:picLocks noChangeAspect="1" noChangeArrowheads="1"/>
          </p:cNvPicPr>
          <p:nvPr/>
        </p:nvPicPr>
        <p:blipFill>
          <a:blip r:embed="rId6"/>
          <a:srcRect t="9172" b="9171"/>
          <a:stretch/>
        </p:blipFill>
        <p:spPr bwMode="auto">
          <a:xfrm>
            <a:off x="65314" y="1124744"/>
            <a:ext cx="12193152" cy="5733256"/>
          </a:xfrm>
          <a:prstGeom prst="rect">
            <a:avLst/>
          </a:prstGeom>
          <a:noFill/>
        </p:spPr>
      </p:pic>
      <p:pic>
        <p:nvPicPr>
          <p:cNvPr id="8" name="Picture 25"/>
          <p:cNvPicPr>
            <a:picLocks noChangeAspect="1" noChangeArrowheads="1"/>
          </p:cNvPicPr>
          <p:nvPr/>
        </p:nvPicPr>
        <p:blipFill>
          <a:blip r:embed="rId7"/>
          <a:stretch/>
        </p:blipFill>
        <p:spPr bwMode="auto">
          <a:xfrm>
            <a:off x="0" y="50854"/>
            <a:ext cx="2079879" cy="118577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Content Placeholder 11"/>
          <p:cNvSpPr txBox="1">
            <a:spLocks/>
          </p:cNvSpPr>
          <p:nvPr/>
        </p:nvSpPr>
        <p:spPr bwMode="auto">
          <a:xfrm>
            <a:off x="2121407" y="308638"/>
            <a:ext cx="8375905" cy="730620"/>
          </a:xfrm>
          <a:prstGeom prst="rect">
            <a:avLst/>
          </a:prstGeom>
          <a:solidFill>
            <a:srgbClr val="8A3D72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ctr">
            <a:normAutofit/>
          </a:bodyPr>
          <a:lstStyle>
            <a:lvl1pPr marL="731520" indent="0" algn="l" defTabSz="914400" rtl="0" eaLnBrk="1" latinLnBrk="0" hangingPunct="1">
              <a:lnSpc>
                <a:spcPct val="100000"/>
              </a:lnSpc>
              <a:spcBef>
                <a:spcPts val="4800"/>
              </a:spcBef>
              <a:spcAft>
                <a:spcPts val="1800"/>
              </a:spcAft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8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Good Practice Guideline 3</a:t>
            </a:r>
            <a:endParaRPr lang="en-US" sz="28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12" name="Picture 2" descr="G:\EWORX\QOLIVET\Depositphotos_small_coloured.jpg"/>
          <p:cNvPicPr>
            <a:picLocks noChangeAspect="1" noChangeArrowheads="1"/>
          </p:cNvPicPr>
          <p:nvPr/>
        </p:nvPicPr>
        <p:blipFill>
          <a:blip r:embed="rId8"/>
          <a:stretch/>
        </p:blipFill>
        <p:spPr bwMode="auto">
          <a:xfrm>
            <a:off x="10580368" y="330314"/>
            <a:ext cx="1231153" cy="708944"/>
          </a:xfrm>
          <a:prstGeom prst="rect">
            <a:avLst/>
          </a:prstGeom>
          <a:noFill/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37133" y="2977356"/>
            <a:ext cx="2038350" cy="1857375"/>
          </a:xfrm>
          <a:prstGeom prst="rect">
            <a:avLst/>
          </a:prstGeom>
        </p:spPr>
      </p:pic>
      <p:pic>
        <p:nvPicPr>
          <p:cNvPr id="14" name="Picture 2" descr="Thinking Cartoon Man and Question Mark Stock Illustration - Illustration of  help, background: 6187286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464" y="3151726"/>
            <a:ext cx="1906271" cy="2380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loud Callout 14"/>
          <p:cNvSpPr/>
          <p:nvPr/>
        </p:nvSpPr>
        <p:spPr bwMode="auto">
          <a:xfrm>
            <a:off x="3006443" y="2365248"/>
            <a:ext cx="762000" cy="714375"/>
          </a:xfrm>
          <a:prstGeom prst="cloudCallout">
            <a:avLst/>
          </a:prstGeom>
          <a:solidFill>
            <a:schemeClr val="bg1"/>
          </a:solidFill>
          <a:ln>
            <a:solidFill>
              <a:srgbClr val="66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6" name="Rounded Rectangular Callout 15"/>
          <p:cNvSpPr/>
          <p:nvPr/>
        </p:nvSpPr>
        <p:spPr bwMode="auto">
          <a:xfrm>
            <a:off x="740145" y="3517469"/>
            <a:ext cx="1718970" cy="775132"/>
          </a:xfrm>
          <a:prstGeom prst="wedgeRoundRectCallout">
            <a:avLst>
              <a:gd name="adj1" fmla="val 71987"/>
              <a:gd name="adj2" fmla="val -16290"/>
              <a:gd name="adj3" fmla="val 16667"/>
            </a:avLst>
          </a:prstGeom>
          <a:solidFill>
            <a:schemeClr val="bg1"/>
          </a:solidFill>
          <a:ln>
            <a:solidFill>
              <a:srgbClr val="800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400" i="1" dirty="0" smtClean="0">
                <a:solidFill>
                  <a:srgbClr val="990099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Good Life?</a:t>
            </a:r>
            <a:endParaRPr lang="en-IE" sz="2400" i="1" dirty="0">
              <a:solidFill>
                <a:srgbClr val="990099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6397888" y="1325545"/>
            <a:ext cx="1820800" cy="1575206"/>
            <a:chOff x="2667425" y="0"/>
            <a:chExt cx="1820800" cy="1575206"/>
          </a:xfrm>
          <a:scene3d>
            <a:camera prst="orthographicFront"/>
            <a:lightRig rig="threePt" dir="t"/>
          </a:scene3d>
        </p:grpSpPr>
        <p:sp>
          <p:nvSpPr>
            <p:cNvPr id="18" name="Hexagon 17"/>
            <p:cNvSpPr/>
            <p:nvPr/>
          </p:nvSpPr>
          <p:spPr>
            <a:xfrm>
              <a:off x="2667425" y="0"/>
              <a:ext cx="1820800" cy="1575206"/>
            </a:xfrm>
            <a:prstGeom prst="hexagon">
              <a:avLst>
                <a:gd name="adj" fmla="val 28570"/>
                <a:gd name="vf" fmla="val 115470"/>
              </a:avLst>
            </a:prstGeom>
            <a:solidFill>
              <a:srgbClr val="3B6675"/>
            </a:solidFill>
            <a:ln>
              <a:solidFill>
                <a:schemeClr val="bg1"/>
              </a:solidFill>
            </a:ln>
            <a:sp3d>
              <a:bevelT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Hexagon 4"/>
            <p:cNvSpPr txBox="1"/>
            <p:nvPr/>
          </p:nvSpPr>
          <p:spPr>
            <a:xfrm>
              <a:off x="2969170" y="261045"/>
              <a:ext cx="1217310" cy="105311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7940" tIns="27940" rIns="27940" bIns="27940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200" kern="1200" dirty="0" smtClean="0"/>
                <a:t>Family</a:t>
              </a:r>
              <a:endParaRPr lang="en-US" sz="2200" kern="1200" dirty="0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8067815" y="2216562"/>
            <a:ext cx="1820800" cy="1575206"/>
            <a:chOff x="5950322" y="501745"/>
            <a:chExt cx="1820800" cy="1575206"/>
          </a:xfrm>
          <a:scene3d>
            <a:camera prst="orthographicFront"/>
            <a:lightRig rig="threePt" dir="t"/>
          </a:scene3d>
        </p:grpSpPr>
        <p:sp>
          <p:nvSpPr>
            <p:cNvPr id="21" name="Hexagon 20"/>
            <p:cNvSpPr/>
            <p:nvPr/>
          </p:nvSpPr>
          <p:spPr>
            <a:xfrm>
              <a:off x="5950322" y="501745"/>
              <a:ext cx="1820800" cy="1575206"/>
            </a:xfrm>
            <a:prstGeom prst="hexagon">
              <a:avLst>
                <a:gd name="adj" fmla="val 28570"/>
                <a:gd name="vf" fmla="val 115470"/>
              </a:avLst>
            </a:prstGeom>
            <a:solidFill>
              <a:srgbClr val="3B6675"/>
            </a:solidFill>
            <a:ln>
              <a:solidFill>
                <a:srgbClr val="006699"/>
              </a:solidFill>
            </a:ln>
            <a:sp3d>
              <a:bevelT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Hexagon 4"/>
            <p:cNvSpPr txBox="1"/>
            <p:nvPr/>
          </p:nvSpPr>
          <p:spPr>
            <a:xfrm>
              <a:off x="6252067" y="762790"/>
              <a:ext cx="1217310" cy="105311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7940" tIns="27940" rIns="27940" bIns="27940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200" kern="1200" dirty="0" smtClean="0"/>
                <a:t>Friends</a:t>
              </a:r>
              <a:endParaRPr lang="en-US" sz="2200" kern="1200" dirty="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8067815" y="4053240"/>
            <a:ext cx="1820800" cy="1575206"/>
            <a:chOff x="6271074" y="3051076"/>
            <a:chExt cx="1820800" cy="1575206"/>
          </a:xfrm>
          <a:scene3d>
            <a:camera prst="orthographicFront"/>
            <a:lightRig rig="threePt" dir="t"/>
          </a:scene3d>
        </p:grpSpPr>
        <p:sp>
          <p:nvSpPr>
            <p:cNvPr id="24" name="Hexagon 23"/>
            <p:cNvSpPr/>
            <p:nvPr/>
          </p:nvSpPr>
          <p:spPr>
            <a:xfrm>
              <a:off x="6271074" y="3051076"/>
              <a:ext cx="1820800" cy="1575206"/>
            </a:xfrm>
            <a:prstGeom prst="hexagon">
              <a:avLst>
                <a:gd name="adj" fmla="val 28570"/>
                <a:gd name="vf" fmla="val 115470"/>
              </a:avLst>
            </a:prstGeom>
            <a:solidFill>
              <a:srgbClr val="3B6675"/>
            </a:solidFill>
            <a:sp3d>
              <a:bevelT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Hexagon 4"/>
            <p:cNvSpPr txBox="1"/>
            <p:nvPr/>
          </p:nvSpPr>
          <p:spPr>
            <a:xfrm>
              <a:off x="6572819" y="3312121"/>
              <a:ext cx="1217310" cy="105311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7940" tIns="27940" rIns="27940" bIns="27940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200" kern="1200" dirty="0" smtClean="0"/>
                <a:t>Home</a:t>
              </a:r>
              <a:endParaRPr lang="en-US" sz="2200" kern="1200" dirty="0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445908" y="4910364"/>
            <a:ext cx="1820800" cy="1575206"/>
            <a:chOff x="1466534" y="3601540"/>
            <a:chExt cx="1820800" cy="1575206"/>
          </a:xfrm>
          <a:scene3d>
            <a:camera prst="orthographicFront"/>
            <a:lightRig rig="threePt" dir="t"/>
          </a:scene3d>
        </p:grpSpPr>
        <p:sp>
          <p:nvSpPr>
            <p:cNvPr id="27" name="Hexagon 26"/>
            <p:cNvSpPr/>
            <p:nvPr/>
          </p:nvSpPr>
          <p:spPr>
            <a:xfrm>
              <a:off x="1466534" y="3601540"/>
              <a:ext cx="1820800" cy="1575206"/>
            </a:xfrm>
            <a:prstGeom prst="hexagon">
              <a:avLst>
                <a:gd name="adj" fmla="val 28570"/>
                <a:gd name="vf" fmla="val 115470"/>
              </a:avLst>
            </a:prstGeom>
            <a:solidFill>
              <a:srgbClr val="3B6675"/>
            </a:solidFill>
            <a:sp3d>
              <a:bevelT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8" name="Hexagon 4"/>
            <p:cNvSpPr txBox="1"/>
            <p:nvPr/>
          </p:nvSpPr>
          <p:spPr>
            <a:xfrm>
              <a:off x="1768279" y="3862585"/>
              <a:ext cx="1217310" cy="105311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7940" tIns="27940" rIns="27940" bIns="27940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200" dirty="0" smtClean="0"/>
                <a:t>Work</a:t>
              </a:r>
              <a:endParaRPr lang="en-US" sz="2200" kern="1200" dirty="0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4824001" y="4020319"/>
            <a:ext cx="1820800" cy="1575206"/>
            <a:chOff x="232297" y="1896336"/>
            <a:chExt cx="1820800" cy="1575206"/>
          </a:xfrm>
          <a:scene3d>
            <a:camera prst="orthographicFront"/>
            <a:lightRig rig="threePt" dir="t"/>
          </a:scene3d>
        </p:grpSpPr>
        <p:sp>
          <p:nvSpPr>
            <p:cNvPr id="30" name="Hexagon 29"/>
            <p:cNvSpPr/>
            <p:nvPr/>
          </p:nvSpPr>
          <p:spPr>
            <a:xfrm>
              <a:off x="232297" y="1896336"/>
              <a:ext cx="1820800" cy="1575206"/>
            </a:xfrm>
            <a:prstGeom prst="hexagon">
              <a:avLst>
                <a:gd name="adj" fmla="val 28570"/>
                <a:gd name="vf" fmla="val 115470"/>
              </a:avLst>
            </a:prstGeom>
            <a:solidFill>
              <a:srgbClr val="3B6675"/>
            </a:solidFill>
            <a:sp3d>
              <a:bevelT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1" name="Hexagon 4"/>
            <p:cNvSpPr txBox="1"/>
            <p:nvPr/>
          </p:nvSpPr>
          <p:spPr>
            <a:xfrm>
              <a:off x="534042" y="2157381"/>
              <a:ext cx="1217310" cy="105311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7940" tIns="27940" rIns="27940" bIns="27940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200" kern="1200" dirty="0" smtClean="0"/>
                <a:t>Education</a:t>
              </a:r>
              <a:endParaRPr lang="en-US" sz="2200" kern="1200" dirty="0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4803397" y="2216562"/>
            <a:ext cx="1820800" cy="1575206"/>
            <a:chOff x="286029" y="719130"/>
            <a:chExt cx="1820800" cy="1575206"/>
          </a:xfrm>
          <a:scene3d>
            <a:camera prst="orthographicFront"/>
            <a:lightRig rig="threePt" dir="t"/>
          </a:scene3d>
        </p:grpSpPr>
        <p:sp>
          <p:nvSpPr>
            <p:cNvPr id="33" name="Hexagon 32"/>
            <p:cNvSpPr/>
            <p:nvPr/>
          </p:nvSpPr>
          <p:spPr>
            <a:xfrm>
              <a:off x="286029" y="719130"/>
              <a:ext cx="1820800" cy="1575206"/>
            </a:xfrm>
            <a:prstGeom prst="hexagon">
              <a:avLst>
                <a:gd name="adj" fmla="val 28570"/>
                <a:gd name="vf" fmla="val 115470"/>
              </a:avLst>
            </a:prstGeom>
            <a:solidFill>
              <a:srgbClr val="3B6675"/>
            </a:solidFill>
            <a:sp3d>
              <a:bevelT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Hexagon 4"/>
            <p:cNvSpPr txBox="1"/>
            <p:nvPr/>
          </p:nvSpPr>
          <p:spPr>
            <a:xfrm>
              <a:off x="587774" y="980175"/>
              <a:ext cx="1217310" cy="105311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7940" tIns="27940" rIns="27940" bIns="27940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200" kern="1200" dirty="0" smtClean="0"/>
                <a:t>Health</a:t>
              </a:r>
              <a:endParaRPr lang="en-US" sz="2200" kern="1200" dirty="0"/>
            </a:p>
          </p:txBody>
        </p:sp>
      </p:grpSp>
      <p:sp>
        <p:nvSpPr>
          <p:cNvPr id="35" name="Rectangle 34"/>
          <p:cNvSpPr/>
          <p:nvPr/>
        </p:nvSpPr>
        <p:spPr bwMode="auto">
          <a:xfrm>
            <a:off x="515802" y="1329498"/>
            <a:ext cx="523583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en-IE" sz="2400" dirty="0" smtClean="0">
                <a:solidFill>
                  <a:schemeClr val="accent5">
                    <a:lumMod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QoL has the same components for all people</a:t>
            </a:r>
            <a:endParaRPr lang="en-IE" sz="2400" dirty="0">
              <a:solidFill>
                <a:schemeClr val="accent5">
                  <a:lumMod val="50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744987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8578">
        <p15:prstTrans prst="peelOff"/>
      </p:transition>
    </mc:Choice>
    <mc:Fallback xmlns="">
      <p:transition spd="slow" advTm="4857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000"/>
                            </p:stCondLst>
                            <p:childTnLst>
                              <p:par>
                                <p:cTn id="5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Placeholder 18"/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 l="13987" r="13986"/>
          <a:stretch/>
        </p:blipFill>
        <p:spPr bwMode="auto">
          <a:prstGeom prst="rect">
            <a:avLst/>
          </a:prstGeom>
        </p:spPr>
      </p:pic>
      <p:sp>
        <p:nvSpPr>
          <p:cNvPr id="5" name="Content Placeholder 11"/>
          <p:cNvSpPr>
            <a:spLocks noGrp="1"/>
          </p:cNvSpPr>
          <p:nvPr>
            <p:ph sz="quarter" idx="14"/>
          </p:nvPr>
        </p:nvSpPr>
        <p:spPr bwMode="auto">
          <a:xfrm>
            <a:off x="1" y="2660915"/>
            <a:ext cx="6926096" cy="4197085"/>
          </a:xfrm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>
              <a:spcBef>
                <a:spcPts val="1200"/>
              </a:spcBef>
              <a:spcAft>
                <a:spcPts val="1200"/>
              </a:spcAft>
              <a:defRPr/>
            </a:pPr>
            <a:endParaRPr lang="en-IE" sz="1600" dirty="0">
              <a:latin typeface="Poppins"/>
              <a:cs typeface="Poppins"/>
            </a:endParaRPr>
          </a:p>
          <a:p>
            <a:pPr marL="1017270" indent="-28575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IE" sz="1800" dirty="0" smtClean="0">
                <a:latin typeface="Poppins"/>
                <a:cs typeface="Poppins"/>
              </a:rPr>
              <a:t>Provide </a:t>
            </a:r>
            <a:r>
              <a:rPr lang="en-IE" sz="1800" dirty="0">
                <a:latin typeface="Poppins"/>
                <a:cs typeface="Poppins"/>
              </a:rPr>
              <a:t>a link between Module 1 and the approaches and strategies presented in later modules</a:t>
            </a:r>
          </a:p>
          <a:p>
            <a:pPr marL="1017270" indent="-28575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IE" sz="1800" dirty="0">
                <a:latin typeface="Poppins"/>
                <a:cs typeface="Poppins"/>
              </a:rPr>
              <a:t>Provide important foundational knowledge about inclusive and person-centred approaches and the way in which disability can intersect with other individual characteristics</a:t>
            </a:r>
          </a:p>
          <a:p>
            <a:pPr marL="1017270" indent="-28575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IE" sz="1800" dirty="0">
                <a:latin typeface="Poppins"/>
                <a:cs typeface="Poppins"/>
              </a:rPr>
              <a:t>Introduce you to the QOLIVET </a:t>
            </a:r>
            <a:r>
              <a:rPr lang="en-IE" sz="1800" i="1" dirty="0">
                <a:latin typeface="Poppins"/>
                <a:cs typeface="Poppins"/>
              </a:rPr>
              <a:t>Good Practice Guidelines on Enhancing the Quality-of-Life impact of Services </a:t>
            </a:r>
          </a:p>
          <a:p>
            <a:pPr marL="1017270" indent="-285750">
              <a:buFont typeface="Arial" panose="020B0604020202020204" pitchFamily="34" charset="0"/>
              <a:buChar char="•"/>
              <a:defRPr/>
            </a:pPr>
            <a:endParaRPr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 bwMode="auto">
          <a:xfrm>
            <a:off x="1087449" y="800273"/>
            <a:ext cx="9217024" cy="986584"/>
          </a:xfrm>
          <a:solidFill>
            <a:srgbClr val="8A3D72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algn="ctr">
              <a:defRPr/>
            </a:pPr>
            <a:r>
              <a:rPr lang="en-US" b="0" dirty="0">
                <a:solidFill>
                  <a:schemeClr val="bg1"/>
                </a:solidFill>
              </a:rPr>
              <a:t>Module 2 Overview</a:t>
            </a:r>
            <a:endParaRPr b="0" dirty="0">
              <a:solidFill>
                <a:schemeClr val="bg1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8669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20615">
        <p15:prstTrans prst="peelOff"/>
      </p:transition>
    </mc:Choice>
    <mc:Fallback xmlns="">
      <p:transition spd="slow" advTm="12061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2" descr="G:\EWORX\QOLIVET\Depositphotos_small.jpg"/>
          <p:cNvPicPr>
            <a:picLocks noChangeAspect="1" noChangeArrowheads="1"/>
          </p:cNvPicPr>
          <p:nvPr/>
        </p:nvPicPr>
        <p:blipFill>
          <a:blip r:embed="rId6"/>
          <a:srcRect t="9172" b="9171"/>
          <a:stretch/>
        </p:blipFill>
        <p:spPr bwMode="auto">
          <a:xfrm>
            <a:off x="0" y="1236628"/>
            <a:ext cx="12193152" cy="5733256"/>
          </a:xfrm>
          <a:prstGeom prst="rect">
            <a:avLst/>
          </a:prstGeom>
          <a:noFill/>
        </p:spPr>
      </p:pic>
      <p:pic>
        <p:nvPicPr>
          <p:cNvPr id="8" name="Picture 25"/>
          <p:cNvPicPr>
            <a:picLocks noChangeAspect="1" noChangeArrowheads="1"/>
          </p:cNvPicPr>
          <p:nvPr/>
        </p:nvPicPr>
        <p:blipFill>
          <a:blip r:embed="rId7"/>
          <a:stretch/>
        </p:blipFill>
        <p:spPr bwMode="auto">
          <a:xfrm>
            <a:off x="0" y="50854"/>
            <a:ext cx="2079879" cy="118577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Content Placeholder 11"/>
          <p:cNvSpPr txBox="1">
            <a:spLocks/>
          </p:cNvSpPr>
          <p:nvPr/>
        </p:nvSpPr>
        <p:spPr bwMode="auto">
          <a:xfrm>
            <a:off x="2121407" y="308638"/>
            <a:ext cx="8375905" cy="730620"/>
          </a:xfrm>
          <a:prstGeom prst="rect">
            <a:avLst/>
          </a:prstGeom>
          <a:solidFill>
            <a:srgbClr val="3B6675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ctr">
            <a:normAutofit/>
          </a:bodyPr>
          <a:lstStyle>
            <a:lvl1pPr marL="731520" indent="0" algn="l" defTabSz="914400" rtl="0" eaLnBrk="1" latinLnBrk="0" hangingPunct="1">
              <a:lnSpc>
                <a:spcPct val="100000"/>
              </a:lnSpc>
              <a:spcBef>
                <a:spcPts val="4800"/>
              </a:spcBef>
              <a:spcAft>
                <a:spcPts val="1800"/>
              </a:spcAft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8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Activity: Worksheet 1 - Reflection</a:t>
            </a:r>
            <a:endParaRPr lang="en-US" sz="28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12" name="Picture 2" descr="G:\EWORX\QOLIVET\Depositphotos_small_coloured.jpg"/>
          <p:cNvPicPr>
            <a:picLocks noChangeAspect="1" noChangeArrowheads="1"/>
          </p:cNvPicPr>
          <p:nvPr/>
        </p:nvPicPr>
        <p:blipFill>
          <a:blip r:embed="rId8"/>
          <a:stretch/>
        </p:blipFill>
        <p:spPr bwMode="auto">
          <a:xfrm>
            <a:off x="10580368" y="330314"/>
            <a:ext cx="1231153" cy="708944"/>
          </a:xfrm>
          <a:prstGeom prst="rect">
            <a:avLst/>
          </a:prstGeom>
          <a:noFill/>
        </p:spPr>
      </p:pic>
      <p:pic>
        <p:nvPicPr>
          <p:cNvPr id="7" name="Picture 2" descr="Reflection Clipart Reflection Paper - Essay Transparent PNG - 1024x1024 -  Free Download on Nice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64465">
            <a:off x="874370" y="1651413"/>
            <a:ext cx="1631501" cy="17449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726216" y="1869189"/>
            <a:ext cx="8763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Take some time now and reflect on what makes a good life for </a:t>
            </a:r>
            <a:r>
              <a:rPr lang="en-IE" sz="2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you: </a:t>
            </a:r>
          </a:p>
          <a:p>
            <a:endParaRPr lang="en-IE" sz="2400" dirty="0" smtClean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r>
              <a:rPr lang="en-IE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IE" sz="2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                    What </a:t>
            </a:r>
            <a:r>
              <a:rPr lang="en-IE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does a quality life mean for you? </a:t>
            </a:r>
          </a:p>
        </p:txBody>
      </p:sp>
      <p:pic>
        <p:nvPicPr>
          <p:cNvPr id="9" name="Picture 2" descr="Thinking Cartoon Man and Question Mark Stock Illustration - Illustration of  help, background: 6187286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1389" y="3853945"/>
            <a:ext cx="1777378" cy="2219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ular Callout 2"/>
          <p:cNvSpPr/>
          <p:nvPr/>
        </p:nvSpPr>
        <p:spPr>
          <a:xfrm>
            <a:off x="6519921" y="3929166"/>
            <a:ext cx="3708296" cy="1648673"/>
          </a:xfrm>
          <a:prstGeom prst="wedgeRoundRectCallout">
            <a:avLst>
              <a:gd name="adj1" fmla="val -72323"/>
              <a:gd name="adj2" fmla="val -18032"/>
              <a:gd name="adj3" fmla="val 16667"/>
            </a:avLst>
          </a:prstGeom>
          <a:solidFill>
            <a:schemeClr val="bg1"/>
          </a:solidFill>
          <a:ln>
            <a:solidFill>
              <a:srgbClr val="66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E" sz="2000" dirty="0">
                <a:solidFill>
                  <a:srgbClr val="3B6675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Write down 3 to 5 things that indicate you have a good quality of life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62638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9337">
        <p15:prstTrans prst="peelOff"/>
      </p:transition>
    </mc:Choice>
    <mc:Fallback xmlns="">
      <p:transition spd="slow" advTm="3933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2" descr="G:\EWORX\QOLIVET\Depositphotos_small.jpg"/>
          <p:cNvPicPr>
            <a:picLocks noChangeAspect="1" noChangeArrowheads="1"/>
          </p:cNvPicPr>
          <p:nvPr/>
        </p:nvPicPr>
        <p:blipFill>
          <a:blip r:embed="rId6"/>
          <a:srcRect t="9172" b="9171"/>
          <a:stretch/>
        </p:blipFill>
        <p:spPr bwMode="auto">
          <a:xfrm>
            <a:off x="0" y="1151443"/>
            <a:ext cx="12193152" cy="5733256"/>
          </a:xfrm>
          <a:prstGeom prst="rect">
            <a:avLst/>
          </a:prstGeom>
          <a:noFill/>
        </p:spPr>
      </p:pic>
      <p:pic>
        <p:nvPicPr>
          <p:cNvPr id="8" name="Picture 25"/>
          <p:cNvPicPr>
            <a:picLocks noChangeAspect="1" noChangeArrowheads="1"/>
          </p:cNvPicPr>
          <p:nvPr/>
        </p:nvPicPr>
        <p:blipFill>
          <a:blip r:embed="rId7"/>
          <a:stretch/>
        </p:blipFill>
        <p:spPr bwMode="auto">
          <a:xfrm>
            <a:off x="0" y="50854"/>
            <a:ext cx="2079879" cy="118577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Content Placeholder 11"/>
          <p:cNvSpPr txBox="1">
            <a:spLocks/>
          </p:cNvSpPr>
          <p:nvPr/>
        </p:nvSpPr>
        <p:spPr bwMode="auto">
          <a:xfrm>
            <a:off x="2121407" y="308638"/>
            <a:ext cx="8375905" cy="730620"/>
          </a:xfrm>
          <a:prstGeom prst="rect">
            <a:avLst/>
          </a:prstGeom>
          <a:solidFill>
            <a:srgbClr val="3B6675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ctr">
            <a:normAutofit/>
          </a:bodyPr>
          <a:lstStyle>
            <a:lvl1pPr marL="731520" indent="0" algn="l" defTabSz="914400" rtl="0" eaLnBrk="1" latinLnBrk="0" hangingPunct="1">
              <a:lnSpc>
                <a:spcPct val="100000"/>
              </a:lnSpc>
              <a:spcBef>
                <a:spcPts val="4800"/>
              </a:spcBef>
              <a:spcAft>
                <a:spcPts val="1800"/>
              </a:spcAft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8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Activity: Worksheet 2 – QoL Indicators</a:t>
            </a:r>
            <a:endParaRPr lang="en-US" sz="28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12" name="Picture 2" descr="G:\EWORX\QOLIVET\Depositphotos_small_coloured.jpg"/>
          <p:cNvPicPr>
            <a:picLocks noChangeAspect="1" noChangeArrowheads="1"/>
          </p:cNvPicPr>
          <p:nvPr/>
        </p:nvPicPr>
        <p:blipFill>
          <a:blip r:embed="rId8"/>
          <a:stretch/>
        </p:blipFill>
        <p:spPr bwMode="auto">
          <a:xfrm>
            <a:off x="10580368" y="330314"/>
            <a:ext cx="1231153" cy="708944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2007012" y="1354927"/>
            <a:ext cx="986821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sz="20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These statements represent indicators of a QoL, please pause and complete </a:t>
            </a:r>
            <a:r>
              <a:rPr lang="en-IE" sz="200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worksheet </a:t>
            </a:r>
            <a:r>
              <a:rPr lang="en-IE" sz="200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2</a:t>
            </a:r>
            <a:endParaRPr lang="en-IE" sz="2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9" name="Picture 2" descr="Thinking Cartoon Man and Question Mark Stock Illustration - Illustration of  help, background: 6187286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2472" y="3473956"/>
            <a:ext cx="1341104" cy="1674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Reflection Clipart Reflection Paper - Essay Transparent PNG - 1024x1024 -  Free Download on Nice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64465">
            <a:off x="486018" y="1413431"/>
            <a:ext cx="1326741" cy="14189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ular Callout 5"/>
          <p:cNvSpPr/>
          <p:nvPr/>
        </p:nvSpPr>
        <p:spPr>
          <a:xfrm>
            <a:off x="2078391" y="2063900"/>
            <a:ext cx="2725376" cy="1209540"/>
          </a:xfrm>
          <a:prstGeom prst="wedgeRoundRectCallout">
            <a:avLst>
              <a:gd name="adj1" fmla="val 67006"/>
              <a:gd name="adj2" fmla="val 122350"/>
              <a:gd name="adj3" fmla="val 16667"/>
            </a:avLst>
          </a:prstGeom>
          <a:solidFill>
            <a:schemeClr val="bg1"/>
          </a:solidFill>
          <a:ln>
            <a:solidFill>
              <a:srgbClr val="3B66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solidFill>
                  <a:schemeClr val="accent5">
                    <a:lumMod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I can manage my financial situation</a:t>
            </a:r>
          </a:p>
        </p:txBody>
      </p:sp>
      <p:sp>
        <p:nvSpPr>
          <p:cNvPr id="7" name="Cloud Callout 6"/>
          <p:cNvSpPr/>
          <p:nvPr/>
        </p:nvSpPr>
        <p:spPr>
          <a:xfrm>
            <a:off x="4946527" y="2021203"/>
            <a:ext cx="1974850" cy="1335244"/>
          </a:xfrm>
          <a:prstGeom prst="cloudCallout">
            <a:avLst>
              <a:gd name="adj1" fmla="val 16144"/>
              <a:gd name="adj2" fmla="val 87230"/>
            </a:avLst>
          </a:prstGeom>
          <a:solidFill>
            <a:schemeClr val="bg1"/>
          </a:solidFill>
          <a:ln>
            <a:solidFill>
              <a:srgbClr val="99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>
                <a:solidFill>
                  <a:schemeClr val="accent5">
                    <a:lumMod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I have confidence </a:t>
            </a:r>
            <a:endParaRPr lang="en-IE" dirty="0">
              <a:solidFill>
                <a:schemeClr val="accent5">
                  <a:lumMod val="50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0" name="Oval Callout 9"/>
          <p:cNvSpPr/>
          <p:nvPr/>
        </p:nvSpPr>
        <p:spPr>
          <a:xfrm>
            <a:off x="7496197" y="1965633"/>
            <a:ext cx="2718321" cy="1305972"/>
          </a:xfrm>
          <a:prstGeom prst="wedgeEllipseCallout">
            <a:avLst>
              <a:gd name="adj1" fmla="val -38119"/>
              <a:gd name="adj2" fmla="val 66876"/>
            </a:avLst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solidFill>
                  <a:schemeClr val="accent5">
                    <a:lumMod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I can do physical activities</a:t>
            </a:r>
          </a:p>
        </p:txBody>
      </p:sp>
      <p:sp>
        <p:nvSpPr>
          <p:cNvPr id="30" name="Cloud Callout 29"/>
          <p:cNvSpPr/>
          <p:nvPr/>
        </p:nvSpPr>
        <p:spPr bwMode="auto">
          <a:xfrm>
            <a:off x="4625057" y="5225650"/>
            <a:ext cx="1974850" cy="1335244"/>
          </a:xfrm>
          <a:prstGeom prst="cloudCallout">
            <a:avLst>
              <a:gd name="adj1" fmla="val 31900"/>
              <a:gd name="adj2" fmla="val -78744"/>
            </a:avLst>
          </a:prstGeom>
          <a:solidFill>
            <a:schemeClr val="bg1"/>
          </a:solidFill>
          <a:ln>
            <a:solidFill>
              <a:srgbClr val="99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solidFill>
                  <a:schemeClr val="accent5">
                    <a:lumMod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I have </a:t>
            </a:r>
            <a:r>
              <a:rPr lang="en-IE" b="1" dirty="0">
                <a:solidFill>
                  <a:schemeClr val="accent5">
                    <a:lumMod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Friend</a:t>
            </a:r>
            <a:r>
              <a:rPr lang="en-IE" dirty="0">
                <a:solidFill>
                  <a:schemeClr val="accent5">
                    <a:lumMod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</a:t>
            </a:r>
          </a:p>
        </p:txBody>
      </p:sp>
      <p:sp>
        <p:nvSpPr>
          <p:cNvPr id="31" name="Cloud Callout 30"/>
          <p:cNvSpPr/>
          <p:nvPr/>
        </p:nvSpPr>
        <p:spPr bwMode="auto">
          <a:xfrm>
            <a:off x="9941612" y="4837203"/>
            <a:ext cx="1974850" cy="1335244"/>
          </a:xfrm>
          <a:prstGeom prst="cloudCallout">
            <a:avLst>
              <a:gd name="adj1" fmla="val -156203"/>
              <a:gd name="adj2" fmla="val -80646"/>
            </a:avLst>
          </a:prstGeom>
          <a:solidFill>
            <a:schemeClr val="bg1"/>
          </a:solidFill>
          <a:ln>
            <a:solidFill>
              <a:srgbClr val="99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solidFill>
                  <a:schemeClr val="accent5">
                    <a:lumMod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I can earn a living</a:t>
            </a:r>
          </a:p>
        </p:txBody>
      </p:sp>
      <p:sp>
        <p:nvSpPr>
          <p:cNvPr id="32" name="Oval Callout 31"/>
          <p:cNvSpPr/>
          <p:nvPr/>
        </p:nvSpPr>
        <p:spPr bwMode="auto">
          <a:xfrm>
            <a:off x="1278724" y="3515513"/>
            <a:ext cx="2818641" cy="1368445"/>
          </a:xfrm>
          <a:prstGeom prst="wedgeEllipseCallout">
            <a:avLst>
              <a:gd name="adj1" fmla="val 68380"/>
              <a:gd name="adj2" fmla="val 26306"/>
            </a:avLst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>
                <a:solidFill>
                  <a:schemeClr val="accent5">
                    <a:lumMod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I can make my own decisions</a:t>
            </a:r>
            <a:endParaRPr lang="en-IE" dirty="0">
              <a:solidFill>
                <a:schemeClr val="accent5">
                  <a:lumMod val="50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3" name="Oval Callout 32"/>
          <p:cNvSpPr/>
          <p:nvPr/>
        </p:nvSpPr>
        <p:spPr bwMode="auto">
          <a:xfrm>
            <a:off x="7166135" y="5254898"/>
            <a:ext cx="2315773" cy="1426073"/>
          </a:xfrm>
          <a:prstGeom prst="wedgeEllipseCallout">
            <a:avLst>
              <a:gd name="adj1" fmla="val -51818"/>
              <a:gd name="adj2" fmla="val -75091"/>
            </a:avLst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>
                <a:solidFill>
                  <a:schemeClr val="accent5">
                    <a:lumMod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I can enjoy my leisure time</a:t>
            </a:r>
            <a:endParaRPr lang="en-IE" dirty="0">
              <a:solidFill>
                <a:schemeClr val="accent5">
                  <a:lumMod val="50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4" name="Rounded Rectangular Callout 33"/>
          <p:cNvSpPr/>
          <p:nvPr/>
        </p:nvSpPr>
        <p:spPr bwMode="auto">
          <a:xfrm>
            <a:off x="1210737" y="5026594"/>
            <a:ext cx="2954616" cy="1352991"/>
          </a:xfrm>
          <a:prstGeom prst="wedgeRoundRectCallout">
            <a:avLst>
              <a:gd name="adj1" fmla="val 78674"/>
              <a:gd name="adj2" fmla="val -63750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>
                <a:solidFill>
                  <a:schemeClr val="accent5">
                    <a:lumMod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I understand and exercise my rights in society</a:t>
            </a:r>
            <a:endParaRPr lang="en-IE" dirty="0">
              <a:solidFill>
                <a:schemeClr val="accent5">
                  <a:lumMod val="50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5" name="Rounded Rectangular Callout 34"/>
          <p:cNvSpPr/>
          <p:nvPr/>
        </p:nvSpPr>
        <p:spPr bwMode="auto">
          <a:xfrm>
            <a:off x="9353274" y="3341576"/>
            <a:ext cx="2578520" cy="1352991"/>
          </a:xfrm>
          <a:prstGeom prst="wedgeRoundRectCallout">
            <a:avLst>
              <a:gd name="adj1" fmla="val -97668"/>
              <a:gd name="adj2" fmla="val -14470"/>
              <a:gd name="adj3" fmla="val 16667"/>
            </a:avLst>
          </a:prstGeom>
          <a:solidFill>
            <a:schemeClr val="bg1"/>
          </a:solidFill>
          <a:ln>
            <a:solidFill>
              <a:srgbClr val="3B66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solidFill>
                  <a:schemeClr val="accent5">
                    <a:lumMod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I can manage my health &amp; wellbeing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659504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1671">
        <p15:prstTrans prst="peelOff"/>
      </p:transition>
    </mc:Choice>
    <mc:Fallback xmlns="">
      <p:transition spd="slow" advTm="5167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3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750"/>
                            </p:stCondLst>
                            <p:childTnLst>
                              <p:par>
                                <p:cTn id="30" presetID="3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250"/>
                            </p:stCondLst>
                            <p:childTnLst>
                              <p:par>
                                <p:cTn id="37" presetID="3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8000"/>
                            </p:stCondLst>
                            <p:childTnLst>
                              <p:par>
                                <p:cTn id="44" presetID="3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9750"/>
                            </p:stCondLst>
                            <p:childTnLst>
                              <p:par>
                                <p:cTn id="51" presetID="3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1500"/>
                            </p:stCondLst>
                            <p:childTnLst>
                              <p:par>
                                <p:cTn id="58" presetID="3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3000"/>
                            </p:stCondLst>
                            <p:childTnLst>
                              <p:par>
                                <p:cTn id="65" presetID="3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10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2" descr="G:\EWORX\QOLIVET\Depositphotos_small.jpg"/>
          <p:cNvPicPr>
            <a:picLocks noChangeAspect="1" noChangeArrowheads="1"/>
          </p:cNvPicPr>
          <p:nvPr/>
        </p:nvPicPr>
        <p:blipFill>
          <a:blip r:embed="rId6"/>
          <a:srcRect t="9172" b="9171"/>
          <a:stretch/>
        </p:blipFill>
        <p:spPr bwMode="auto">
          <a:xfrm>
            <a:off x="-1152" y="1124744"/>
            <a:ext cx="12193152" cy="5733256"/>
          </a:xfrm>
          <a:prstGeom prst="rect">
            <a:avLst/>
          </a:prstGeom>
          <a:noFill/>
        </p:spPr>
      </p:pic>
      <p:pic>
        <p:nvPicPr>
          <p:cNvPr id="8" name="Picture 25"/>
          <p:cNvPicPr>
            <a:picLocks noChangeAspect="1" noChangeArrowheads="1"/>
          </p:cNvPicPr>
          <p:nvPr/>
        </p:nvPicPr>
        <p:blipFill>
          <a:blip r:embed="rId7"/>
          <a:stretch/>
        </p:blipFill>
        <p:spPr bwMode="auto">
          <a:xfrm>
            <a:off x="0" y="50854"/>
            <a:ext cx="2079879" cy="118577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Content Placeholder 11"/>
          <p:cNvSpPr txBox="1">
            <a:spLocks/>
          </p:cNvSpPr>
          <p:nvPr/>
        </p:nvSpPr>
        <p:spPr bwMode="auto">
          <a:xfrm>
            <a:off x="2121407" y="308638"/>
            <a:ext cx="8375905" cy="730620"/>
          </a:xfrm>
          <a:prstGeom prst="rect">
            <a:avLst/>
          </a:prstGeom>
          <a:solidFill>
            <a:srgbClr val="8A3D72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ctr">
            <a:normAutofit/>
          </a:bodyPr>
          <a:lstStyle>
            <a:lvl1pPr marL="731520" indent="0" algn="l" defTabSz="914400" rtl="0" eaLnBrk="1" latinLnBrk="0" hangingPunct="1">
              <a:lnSpc>
                <a:spcPct val="100000"/>
              </a:lnSpc>
              <a:spcBef>
                <a:spcPts val="4800"/>
              </a:spcBef>
              <a:spcAft>
                <a:spcPts val="1800"/>
              </a:spcAft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8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Good Practice Guideline 4</a:t>
            </a:r>
            <a:endParaRPr lang="en-US" sz="28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12" name="Picture 2" descr="G:\EWORX\QOLIVET\Depositphotos_small_coloured.jpg"/>
          <p:cNvPicPr>
            <a:picLocks noChangeAspect="1" noChangeArrowheads="1"/>
          </p:cNvPicPr>
          <p:nvPr/>
        </p:nvPicPr>
        <p:blipFill>
          <a:blip r:embed="rId8"/>
          <a:stretch/>
        </p:blipFill>
        <p:spPr bwMode="auto">
          <a:xfrm>
            <a:off x="10580368" y="330314"/>
            <a:ext cx="1231153" cy="708944"/>
          </a:xfrm>
          <a:prstGeom prst="rect">
            <a:avLst/>
          </a:prstGeom>
          <a:noFill/>
        </p:spPr>
      </p:pic>
      <p:graphicFrame>
        <p:nvGraphicFramePr>
          <p:cNvPr id="7" name="Diagram 6"/>
          <p:cNvGraphicFramePr/>
          <p:nvPr>
            <p:extLst/>
          </p:nvPr>
        </p:nvGraphicFramePr>
        <p:xfrm>
          <a:off x="6575365" y="2302081"/>
          <a:ext cx="6197600" cy="38332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9" name="Rounded Rectangle 8"/>
          <p:cNvSpPr/>
          <p:nvPr/>
        </p:nvSpPr>
        <p:spPr>
          <a:xfrm>
            <a:off x="2817193" y="2143438"/>
            <a:ext cx="4866123" cy="933032"/>
          </a:xfrm>
          <a:prstGeom prst="roundRect">
            <a:avLst/>
          </a:prstGeom>
          <a:solidFill>
            <a:schemeClr val="bg1"/>
          </a:solidFill>
          <a:ln>
            <a:solidFill>
              <a:srgbClr val="80008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400" dirty="0" smtClean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Continuous Improvement Processes</a:t>
            </a:r>
            <a:endParaRPr lang="en-IE" sz="2400" dirty="0">
              <a:solidFill>
                <a:schemeClr val="tx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9" name="Rounded Rectangle 18"/>
          <p:cNvSpPr/>
          <p:nvPr/>
        </p:nvSpPr>
        <p:spPr bwMode="auto">
          <a:xfrm>
            <a:off x="1666900" y="3422141"/>
            <a:ext cx="5707083" cy="1481804"/>
          </a:xfrm>
          <a:prstGeom prst="roundRect">
            <a:avLst/>
          </a:prstGeom>
          <a:solidFill>
            <a:schemeClr val="bg1"/>
          </a:solidFill>
          <a:ln>
            <a:solidFill>
              <a:srgbClr val="80008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400" dirty="0" smtClean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Individualised assessment identifying support needs for and barriers to QOL</a:t>
            </a:r>
            <a:endParaRPr lang="en-IE" sz="2400" dirty="0">
              <a:solidFill>
                <a:schemeClr val="tx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20" name="Rounded Rectangle 19"/>
          <p:cNvSpPr/>
          <p:nvPr/>
        </p:nvSpPr>
        <p:spPr bwMode="auto">
          <a:xfrm>
            <a:off x="2941290" y="5227328"/>
            <a:ext cx="4866123" cy="933032"/>
          </a:xfrm>
          <a:prstGeom prst="roundRect">
            <a:avLst/>
          </a:prstGeom>
          <a:solidFill>
            <a:schemeClr val="bg1"/>
          </a:solidFill>
          <a:ln>
            <a:solidFill>
              <a:srgbClr val="80008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400" dirty="0" smtClean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Person Centred Planning</a:t>
            </a:r>
            <a:endParaRPr lang="en-IE" sz="2400" dirty="0">
              <a:solidFill>
                <a:schemeClr val="tx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629094" y="1125413"/>
            <a:ext cx="98682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sz="2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The QoL principles must underpin interventions and outcomes for persons with disabilities</a:t>
            </a:r>
            <a:endParaRPr lang="en-IE" sz="24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721581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75071">
        <p15:prstTrans prst="peelOff"/>
      </p:transition>
    </mc:Choice>
    <mc:Fallback xmlns="">
      <p:transition spd="slow" advTm="7507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6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Graphic spid="7" grpId="0">
        <p:bldAsOne/>
      </p:bldGraphic>
      <p:bldP spid="9" grpId="0" animBg="1"/>
      <p:bldP spid="19" grpId="0" animBg="1"/>
      <p:bldP spid="2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2" descr="G:\EWORX\QOLIVET\Depositphotos_small.jpg"/>
          <p:cNvPicPr>
            <a:picLocks noChangeAspect="1" noChangeArrowheads="1"/>
          </p:cNvPicPr>
          <p:nvPr/>
        </p:nvPicPr>
        <p:blipFill>
          <a:blip r:embed="rId6"/>
          <a:srcRect t="9172" b="9171"/>
          <a:stretch/>
        </p:blipFill>
        <p:spPr bwMode="auto">
          <a:xfrm>
            <a:off x="0" y="1124744"/>
            <a:ext cx="12193152" cy="5733256"/>
          </a:xfrm>
          <a:prstGeom prst="rect">
            <a:avLst/>
          </a:prstGeom>
          <a:noFill/>
        </p:spPr>
      </p:pic>
      <p:pic>
        <p:nvPicPr>
          <p:cNvPr id="8" name="Picture 25"/>
          <p:cNvPicPr>
            <a:picLocks noChangeAspect="1" noChangeArrowheads="1"/>
          </p:cNvPicPr>
          <p:nvPr/>
        </p:nvPicPr>
        <p:blipFill>
          <a:blip r:embed="rId7"/>
          <a:stretch/>
        </p:blipFill>
        <p:spPr bwMode="auto">
          <a:xfrm>
            <a:off x="0" y="50854"/>
            <a:ext cx="2079879" cy="118577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Content Placeholder 11"/>
          <p:cNvSpPr txBox="1">
            <a:spLocks/>
          </p:cNvSpPr>
          <p:nvPr/>
        </p:nvSpPr>
        <p:spPr bwMode="auto">
          <a:xfrm>
            <a:off x="2121407" y="308638"/>
            <a:ext cx="8375905" cy="730620"/>
          </a:xfrm>
          <a:prstGeom prst="rect">
            <a:avLst/>
          </a:prstGeom>
          <a:solidFill>
            <a:srgbClr val="3B6675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ctr">
            <a:normAutofit/>
          </a:bodyPr>
          <a:lstStyle>
            <a:lvl1pPr marL="731520" indent="0" algn="l" defTabSz="914400" rtl="0" eaLnBrk="1" latinLnBrk="0" hangingPunct="1">
              <a:lnSpc>
                <a:spcPct val="100000"/>
              </a:lnSpc>
              <a:spcBef>
                <a:spcPts val="4800"/>
              </a:spcBef>
              <a:spcAft>
                <a:spcPts val="1800"/>
              </a:spcAft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8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Activity: Worksheet 3 – Continuous Improvement</a:t>
            </a:r>
            <a:endParaRPr lang="en-US" sz="28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12" name="Picture 2" descr="G:\EWORX\QOLIVET\Depositphotos_small_coloured.jpg"/>
          <p:cNvPicPr>
            <a:picLocks noChangeAspect="1" noChangeArrowheads="1"/>
          </p:cNvPicPr>
          <p:nvPr/>
        </p:nvPicPr>
        <p:blipFill>
          <a:blip r:embed="rId8"/>
          <a:stretch/>
        </p:blipFill>
        <p:spPr bwMode="auto">
          <a:xfrm>
            <a:off x="10580368" y="330314"/>
            <a:ext cx="1231153" cy="708944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 bwMode="auto">
          <a:xfrm>
            <a:off x="629094" y="1262370"/>
            <a:ext cx="983978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sz="2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Please </a:t>
            </a:r>
            <a:r>
              <a:rPr lang="en-IE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pause and complete worksheet 3</a:t>
            </a:r>
          </a:p>
          <a:p>
            <a:endParaRPr lang="en-IE" sz="24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1610481" y="1867990"/>
            <a:ext cx="4032674" cy="2315144"/>
          </a:xfrm>
          <a:prstGeom prst="roundRect">
            <a:avLst/>
          </a:prstGeom>
          <a:solidFill>
            <a:schemeClr val="bg1"/>
          </a:solidFill>
          <a:ln>
            <a:solidFill>
              <a:srgbClr val="3B66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5" name="Rounded Rectangle 14"/>
          <p:cNvSpPr/>
          <p:nvPr/>
        </p:nvSpPr>
        <p:spPr bwMode="auto">
          <a:xfrm>
            <a:off x="1557957" y="4357040"/>
            <a:ext cx="4137722" cy="2176119"/>
          </a:xfrm>
          <a:prstGeom prst="roundRect">
            <a:avLst/>
          </a:prstGeom>
          <a:solidFill>
            <a:schemeClr val="bg1"/>
          </a:solidFill>
          <a:ln>
            <a:solidFill>
              <a:srgbClr val="3B66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6" name="Rounded Rectangle 15"/>
          <p:cNvSpPr/>
          <p:nvPr/>
        </p:nvSpPr>
        <p:spPr bwMode="auto">
          <a:xfrm>
            <a:off x="6482335" y="1849082"/>
            <a:ext cx="4203081" cy="2334052"/>
          </a:xfrm>
          <a:prstGeom prst="roundRect">
            <a:avLst/>
          </a:prstGeom>
          <a:solidFill>
            <a:schemeClr val="bg1"/>
          </a:solidFill>
          <a:ln>
            <a:solidFill>
              <a:srgbClr val="3B66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7" name="Rounded Rectangle 16"/>
          <p:cNvSpPr/>
          <p:nvPr/>
        </p:nvSpPr>
        <p:spPr bwMode="auto">
          <a:xfrm>
            <a:off x="6482335" y="4417023"/>
            <a:ext cx="4150343" cy="2116136"/>
          </a:xfrm>
          <a:prstGeom prst="roundRect">
            <a:avLst/>
          </a:prstGeom>
          <a:solidFill>
            <a:schemeClr val="bg1"/>
          </a:solidFill>
          <a:ln>
            <a:solidFill>
              <a:srgbClr val="3B66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graphicFrame>
        <p:nvGraphicFramePr>
          <p:cNvPr id="22" name="Diagram 21"/>
          <p:cNvGraphicFramePr/>
          <p:nvPr>
            <p:extLst/>
          </p:nvPr>
        </p:nvGraphicFramePr>
        <p:xfrm>
          <a:off x="2996624" y="2337652"/>
          <a:ext cx="6197600" cy="38332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5" name="Rounded Rectangle 4"/>
          <p:cNvSpPr/>
          <p:nvPr/>
        </p:nvSpPr>
        <p:spPr>
          <a:xfrm>
            <a:off x="1717766" y="2411228"/>
            <a:ext cx="3624943" cy="98840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E" sz="2400" b="1" dirty="0" smtClean="0">
                <a:solidFill>
                  <a:srgbClr val="660066"/>
                </a:solidFill>
                <a:latin typeface="Ink Free" panose="03080402000500000000" pitchFamily="66" charset="0"/>
              </a:rPr>
              <a:t>Plan:</a:t>
            </a:r>
            <a:r>
              <a:rPr lang="en-IE" sz="2400" dirty="0" smtClean="0">
                <a:solidFill>
                  <a:srgbClr val="660066"/>
                </a:solidFill>
                <a:latin typeface="Ink Free" panose="03080402000500000000" pitchFamily="66" charset="0"/>
              </a:rPr>
              <a:t> Support the generation of  individual goals and program aims</a:t>
            </a:r>
          </a:p>
        </p:txBody>
      </p:sp>
      <p:sp>
        <p:nvSpPr>
          <p:cNvPr id="14" name="Rounded Rectangle 13"/>
          <p:cNvSpPr/>
          <p:nvPr/>
        </p:nvSpPr>
        <p:spPr bwMode="auto">
          <a:xfrm>
            <a:off x="6915094" y="2397472"/>
            <a:ext cx="3582217" cy="98840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E" sz="2400" b="1" dirty="0" smtClean="0">
                <a:solidFill>
                  <a:srgbClr val="660066"/>
                </a:solidFill>
                <a:latin typeface="Ink Free" panose="03080402000500000000" pitchFamily="66" charset="0"/>
              </a:rPr>
              <a:t>Do</a:t>
            </a:r>
            <a:r>
              <a:rPr lang="en-IE" sz="2400" dirty="0" smtClean="0">
                <a:solidFill>
                  <a:srgbClr val="660066"/>
                </a:solidFill>
                <a:latin typeface="Ink Free" panose="03080402000500000000" pitchFamily="66" charset="0"/>
              </a:rPr>
              <a:t>: utilise a person centred planning process</a:t>
            </a:r>
          </a:p>
        </p:txBody>
      </p:sp>
      <p:sp>
        <p:nvSpPr>
          <p:cNvPr id="18" name="Rounded Rectangle 17"/>
          <p:cNvSpPr/>
          <p:nvPr/>
        </p:nvSpPr>
        <p:spPr bwMode="auto">
          <a:xfrm>
            <a:off x="6918027" y="4950897"/>
            <a:ext cx="3550856" cy="98840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E" sz="2400" b="1" dirty="0" smtClean="0">
                <a:solidFill>
                  <a:srgbClr val="660066"/>
                </a:solidFill>
                <a:latin typeface="Ink Free" panose="03080402000500000000" pitchFamily="66" charset="0"/>
              </a:rPr>
              <a:t>Check:</a:t>
            </a:r>
            <a:r>
              <a:rPr lang="en-IE" sz="2400" dirty="0" smtClean="0">
                <a:solidFill>
                  <a:srgbClr val="660066"/>
                </a:solidFill>
                <a:latin typeface="Ink Free" panose="03080402000500000000" pitchFamily="66" charset="0"/>
              </a:rPr>
              <a:t> monitor program content against </a:t>
            </a:r>
            <a:r>
              <a:rPr lang="en-IE" sz="2400" dirty="0">
                <a:solidFill>
                  <a:srgbClr val="660066"/>
                </a:solidFill>
                <a:latin typeface="Ink Free" panose="03080402000500000000" pitchFamily="66" charset="0"/>
              </a:rPr>
              <a:t>individual </a:t>
            </a:r>
            <a:r>
              <a:rPr lang="en-IE" sz="2400" dirty="0" smtClean="0">
                <a:solidFill>
                  <a:srgbClr val="660066"/>
                </a:solidFill>
                <a:latin typeface="Ink Free" panose="03080402000500000000" pitchFamily="66" charset="0"/>
              </a:rPr>
              <a:t>aims and goals</a:t>
            </a:r>
          </a:p>
        </p:txBody>
      </p:sp>
      <p:sp>
        <p:nvSpPr>
          <p:cNvPr id="19" name="Rounded Rectangle 18"/>
          <p:cNvSpPr/>
          <p:nvPr/>
        </p:nvSpPr>
        <p:spPr bwMode="auto">
          <a:xfrm>
            <a:off x="1861457" y="4924818"/>
            <a:ext cx="3337560" cy="98840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E" sz="2400" b="1" dirty="0" smtClean="0">
                <a:solidFill>
                  <a:srgbClr val="660066"/>
                </a:solidFill>
                <a:latin typeface="Ink Free" panose="03080402000500000000" pitchFamily="66" charset="0"/>
              </a:rPr>
              <a:t>Act:</a:t>
            </a:r>
            <a:r>
              <a:rPr lang="en-IE" sz="2400" dirty="0" smtClean="0">
                <a:solidFill>
                  <a:srgbClr val="660066"/>
                </a:solidFill>
                <a:latin typeface="Ink Free" panose="03080402000500000000" pitchFamily="66" charset="0"/>
              </a:rPr>
              <a:t> Adjust program content and supports to best achieve individual goals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921761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42054">
        <p15:prstTrans prst="peelOff"/>
      </p:transition>
    </mc:Choice>
    <mc:Fallback xmlns="">
      <p:transition spd="slow" advTm="14205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26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Graphic spid="22" grpId="0">
        <p:bldAsOne/>
      </p:bldGraphic>
      <p:bldP spid="5" grpId="0" animBg="1"/>
      <p:bldP spid="14" grpId="0" animBg="1"/>
      <p:bldP spid="18" grpId="0" animBg="1"/>
      <p:bldP spid="1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8" name="Picture 25"/>
          <p:cNvPicPr>
            <a:picLocks noChangeAspect="1" noChangeArrowheads="1"/>
          </p:cNvPicPr>
          <p:nvPr/>
        </p:nvPicPr>
        <p:blipFill>
          <a:blip r:embed="rId6"/>
          <a:stretch/>
        </p:blipFill>
        <p:spPr bwMode="auto">
          <a:xfrm>
            <a:off x="0" y="50854"/>
            <a:ext cx="2079879" cy="118577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Content Placeholder 11"/>
          <p:cNvSpPr txBox="1">
            <a:spLocks/>
          </p:cNvSpPr>
          <p:nvPr/>
        </p:nvSpPr>
        <p:spPr bwMode="auto">
          <a:xfrm>
            <a:off x="2121407" y="308638"/>
            <a:ext cx="8375905" cy="730620"/>
          </a:xfrm>
          <a:prstGeom prst="rect">
            <a:avLst/>
          </a:prstGeom>
          <a:solidFill>
            <a:srgbClr val="8A3D72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ctr">
            <a:normAutofit/>
          </a:bodyPr>
          <a:lstStyle>
            <a:lvl1pPr marL="731520" indent="0" algn="l" defTabSz="914400" rtl="0" eaLnBrk="1" latinLnBrk="0" hangingPunct="1">
              <a:lnSpc>
                <a:spcPct val="100000"/>
              </a:lnSpc>
              <a:spcBef>
                <a:spcPts val="4800"/>
              </a:spcBef>
              <a:spcAft>
                <a:spcPts val="1800"/>
              </a:spcAft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8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Good Practice Guideline 5</a:t>
            </a:r>
            <a:endParaRPr lang="en-US" sz="28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12" name="Picture 2" descr="G:\EWORX\QOLIVET\Depositphotos_small_coloured.jpg"/>
          <p:cNvPicPr>
            <a:picLocks noChangeAspect="1" noChangeArrowheads="1"/>
          </p:cNvPicPr>
          <p:nvPr/>
        </p:nvPicPr>
        <p:blipFill>
          <a:blip r:embed="rId7"/>
          <a:stretch/>
        </p:blipFill>
        <p:spPr bwMode="auto">
          <a:xfrm>
            <a:off x="10580368" y="330314"/>
            <a:ext cx="1231153" cy="708944"/>
          </a:xfrm>
          <a:prstGeom prst="rect">
            <a:avLst/>
          </a:prstGeom>
          <a:noFill/>
        </p:spPr>
      </p:pic>
      <p:pic>
        <p:nvPicPr>
          <p:cNvPr id="10" name="Picture 2" descr="G:\EWORX\QOLIVET\Depositphotos_small.jpg"/>
          <p:cNvPicPr>
            <a:picLocks noChangeAspect="1" noChangeArrowheads="1"/>
          </p:cNvPicPr>
          <p:nvPr/>
        </p:nvPicPr>
        <p:blipFill>
          <a:blip r:embed="rId8"/>
          <a:srcRect t="9172" b="9171"/>
          <a:stretch/>
        </p:blipFill>
        <p:spPr bwMode="auto">
          <a:xfrm>
            <a:off x="-1152" y="1124744"/>
            <a:ext cx="12193152" cy="5733256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 bwMode="auto">
          <a:xfrm>
            <a:off x="695901" y="1405423"/>
            <a:ext cx="106489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QoL needs to be measured using both subjective and objective indicators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93272" y="1952574"/>
            <a:ext cx="3255226" cy="45744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80080" y="2035883"/>
            <a:ext cx="3328331" cy="449114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642968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80618">
        <p15:prstTrans prst="peelOff"/>
      </p:transition>
    </mc:Choice>
    <mc:Fallback xmlns="">
      <p:transition spd="slow" advTm="8061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2" descr="G:\EWORX\QOLIVET\Depositphotos_small.jpg"/>
          <p:cNvPicPr>
            <a:picLocks noChangeAspect="1" noChangeArrowheads="1"/>
          </p:cNvPicPr>
          <p:nvPr/>
        </p:nvPicPr>
        <p:blipFill>
          <a:blip r:embed="rId6"/>
          <a:srcRect t="9172" b="9171"/>
          <a:stretch/>
        </p:blipFill>
        <p:spPr bwMode="auto">
          <a:xfrm>
            <a:off x="0" y="1124744"/>
            <a:ext cx="12193152" cy="5733256"/>
          </a:xfrm>
          <a:prstGeom prst="rect">
            <a:avLst/>
          </a:prstGeom>
          <a:noFill/>
        </p:spPr>
      </p:pic>
      <p:pic>
        <p:nvPicPr>
          <p:cNvPr id="8" name="Picture 25"/>
          <p:cNvPicPr>
            <a:picLocks noChangeAspect="1" noChangeArrowheads="1"/>
          </p:cNvPicPr>
          <p:nvPr/>
        </p:nvPicPr>
        <p:blipFill>
          <a:blip r:embed="rId7"/>
          <a:stretch/>
        </p:blipFill>
        <p:spPr bwMode="auto">
          <a:xfrm>
            <a:off x="0" y="50854"/>
            <a:ext cx="2079879" cy="118577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Content Placeholder 11"/>
          <p:cNvSpPr txBox="1">
            <a:spLocks/>
          </p:cNvSpPr>
          <p:nvPr/>
        </p:nvSpPr>
        <p:spPr bwMode="auto">
          <a:xfrm>
            <a:off x="2121407" y="308638"/>
            <a:ext cx="8375905" cy="730620"/>
          </a:xfrm>
          <a:prstGeom prst="rect">
            <a:avLst/>
          </a:prstGeom>
          <a:solidFill>
            <a:srgbClr val="8A3D72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ctr">
            <a:normAutofit/>
          </a:bodyPr>
          <a:lstStyle>
            <a:lvl1pPr marL="731520" indent="0" algn="l" defTabSz="914400" rtl="0" eaLnBrk="1" latinLnBrk="0" hangingPunct="1">
              <a:lnSpc>
                <a:spcPct val="100000"/>
              </a:lnSpc>
              <a:spcBef>
                <a:spcPts val="4800"/>
              </a:spcBef>
              <a:spcAft>
                <a:spcPts val="1800"/>
              </a:spcAft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8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Good Practice Guideline 6</a:t>
            </a:r>
            <a:endParaRPr lang="en-US" sz="28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12" name="Picture 2" descr="G:\EWORX\QOLIVET\Depositphotos_small_coloured.jpg"/>
          <p:cNvPicPr>
            <a:picLocks noChangeAspect="1" noChangeArrowheads="1"/>
          </p:cNvPicPr>
          <p:nvPr/>
        </p:nvPicPr>
        <p:blipFill>
          <a:blip r:embed="rId8"/>
          <a:stretch/>
        </p:blipFill>
        <p:spPr bwMode="auto">
          <a:xfrm>
            <a:off x="10580368" y="330314"/>
            <a:ext cx="1231153" cy="708944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809624" y="1610410"/>
            <a:ext cx="104775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Enhanced QoL impact is an essential key performance indicator for services</a:t>
            </a:r>
          </a:p>
        </p:txBody>
      </p:sp>
      <p:grpSp>
        <p:nvGrpSpPr>
          <p:cNvPr id="9" name="Group 8"/>
          <p:cNvGrpSpPr/>
          <p:nvPr/>
        </p:nvGrpSpPr>
        <p:grpSpPr>
          <a:xfrm rot="16200000">
            <a:off x="2951090" y="3728060"/>
            <a:ext cx="798155" cy="798155"/>
            <a:chOff x="6969987" y="2371723"/>
            <a:chExt cx="798155" cy="798155"/>
          </a:xfrm>
          <a:solidFill>
            <a:srgbClr val="660066"/>
          </a:solidFill>
          <a:scene3d>
            <a:camera prst="orthographicFront"/>
            <a:lightRig rig="threePt" dir="t"/>
          </a:scene3d>
        </p:grpSpPr>
        <p:sp>
          <p:nvSpPr>
            <p:cNvPr id="10" name="Down Arrow 9"/>
            <p:cNvSpPr/>
            <p:nvPr/>
          </p:nvSpPr>
          <p:spPr>
            <a:xfrm>
              <a:off x="6969987" y="2371723"/>
              <a:ext cx="798155" cy="798155"/>
            </a:xfrm>
            <a:prstGeom prst="downArrow">
              <a:avLst>
                <a:gd name="adj1" fmla="val 55000"/>
                <a:gd name="adj2" fmla="val 45000"/>
              </a:avLst>
            </a:prstGeom>
            <a:solidFill>
              <a:srgbClr val="8A3D72"/>
            </a:solidFill>
            <a:ln>
              <a:solidFill>
                <a:srgbClr val="A93D76">
                  <a:alpha val="90000"/>
                </a:srgbClr>
              </a:solidFill>
            </a:ln>
            <a:sp3d>
              <a:bevelT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Down Arrow 4"/>
            <p:cNvSpPr txBox="1"/>
            <p:nvPr/>
          </p:nvSpPr>
          <p:spPr>
            <a:xfrm>
              <a:off x="7149572" y="2371723"/>
              <a:ext cx="438985" cy="600612"/>
            </a:xfrm>
            <a:prstGeom prst="rect">
              <a:avLst/>
            </a:prstGeom>
            <a:solidFill>
              <a:srgbClr val="8A3D72"/>
            </a:solidFill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lvl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3600" kern="1200"/>
            </a:p>
          </p:txBody>
        </p:sp>
      </p:grpSp>
      <p:sp>
        <p:nvSpPr>
          <p:cNvPr id="3" name="Rounded Rectangle 2"/>
          <p:cNvSpPr/>
          <p:nvPr/>
        </p:nvSpPr>
        <p:spPr>
          <a:xfrm>
            <a:off x="719740" y="3510268"/>
            <a:ext cx="1973621" cy="1085850"/>
          </a:xfrm>
          <a:prstGeom prst="roundRect">
            <a:avLst/>
          </a:prstGeom>
          <a:solidFill>
            <a:schemeClr val="bg1"/>
          </a:solidFill>
          <a:ln>
            <a:solidFill>
              <a:srgbClr val="80008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>
                <a:solidFill>
                  <a:srgbClr val="3B6675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KPI</a:t>
            </a:r>
          </a:p>
          <a:p>
            <a:pPr algn="ctr"/>
            <a:r>
              <a:rPr lang="en-IE" dirty="0" smtClean="0">
                <a:solidFill>
                  <a:srgbClr val="3B6675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Key Performance Indicator</a:t>
            </a:r>
            <a:endParaRPr lang="en-IE" dirty="0">
              <a:solidFill>
                <a:srgbClr val="3B6675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4" name="Rounded Rectangle 13"/>
          <p:cNvSpPr/>
          <p:nvPr/>
        </p:nvSpPr>
        <p:spPr bwMode="auto">
          <a:xfrm>
            <a:off x="3885339" y="2836262"/>
            <a:ext cx="1973621" cy="1085850"/>
          </a:xfrm>
          <a:prstGeom prst="roundRect">
            <a:avLst/>
          </a:prstGeom>
          <a:solidFill>
            <a:schemeClr val="bg1"/>
          </a:solidFill>
          <a:ln>
            <a:solidFill>
              <a:srgbClr val="80008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>
                <a:solidFill>
                  <a:srgbClr val="3B6675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Subjective</a:t>
            </a:r>
          </a:p>
          <a:p>
            <a:pPr algn="ctr"/>
            <a:r>
              <a:rPr lang="en-IE" dirty="0" smtClean="0">
                <a:solidFill>
                  <a:srgbClr val="3B6675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Data</a:t>
            </a:r>
            <a:endParaRPr lang="en-IE" dirty="0">
              <a:solidFill>
                <a:srgbClr val="3B6675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5" name="Rounded Rectangle 14"/>
          <p:cNvSpPr/>
          <p:nvPr/>
        </p:nvSpPr>
        <p:spPr bwMode="auto">
          <a:xfrm>
            <a:off x="3885338" y="4252473"/>
            <a:ext cx="1973621" cy="1085850"/>
          </a:xfrm>
          <a:prstGeom prst="roundRect">
            <a:avLst/>
          </a:prstGeom>
          <a:solidFill>
            <a:schemeClr val="bg1"/>
          </a:solidFill>
          <a:ln>
            <a:solidFill>
              <a:srgbClr val="80008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>
                <a:solidFill>
                  <a:srgbClr val="3B6675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Objective</a:t>
            </a:r>
          </a:p>
          <a:p>
            <a:pPr algn="ctr"/>
            <a:r>
              <a:rPr lang="en-IE" dirty="0" smtClean="0">
                <a:solidFill>
                  <a:srgbClr val="3B6675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Data</a:t>
            </a:r>
            <a:endParaRPr lang="en-IE" dirty="0">
              <a:solidFill>
                <a:srgbClr val="3B6675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6" name="Rounded Rectangle 15"/>
          <p:cNvSpPr/>
          <p:nvPr/>
        </p:nvSpPr>
        <p:spPr bwMode="auto">
          <a:xfrm>
            <a:off x="7096073" y="2893423"/>
            <a:ext cx="1750251" cy="2371571"/>
          </a:xfrm>
          <a:prstGeom prst="roundRect">
            <a:avLst/>
          </a:prstGeom>
          <a:solidFill>
            <a:schemeClr val="bg1"/>
          </a:solidFill>
          <a:ln>
            <a:solidFill>
              <a:srgbClr val="80008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>
                <a:solidFill>
                  <a:srgbClr val="3B6675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Measure </a:t>
            </a:r>
          </a:p>
          <a:p>
            <a:pPr algn="ctr"/>
            <a:r>
              <a:rPr lang="en-IE" dirty="0" smtClean="0">
                <a:solidFill>
                  <a:srgbClr val="3B6675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&amp;</a:t>
            </a:r>
          </a:p>
          <a:p>
            <a:pPr algn="ctr"/>
            <a:r>
              <a:rPr lang="en-IE" dirty="0" smtClean="0">
                <a:solidFill>
                  <a:srgbClr val="3B6675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Review</a:t>
            </a:r>
            <a:endParaRPr lang="en-IE" dirty="0">
              <a:solidFill>
                <a:srgbClr val="3B6675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7" name="Rounded Rectangle 16"/>
          <p:cNvSpPr/>
          <p:nvPr/>
        </p:nvSpPr>
        <p:spPr bwMode="auto">
          <a:xfrm>
            <a:off x="10061092" y="3236843"/>
            <a:ext cx="1853100" cy="1456509"/>
          </a:xfrm>
          <a:prstGeom prst="roundRect">
            <a:avLst/>
          </a:prstGeom>
          <a:solidFill>
            <a:srgbClr val="F7E1F6"/>
          </a:solidFill>
          <a:ln>
            <a:solidFill>
              <a:srgbClr val="3B6675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000" b="1" dirty="0" smtClean="0">
                <a:solidFill>
                  <a:srgbClr val="80008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Report</a:t>
            </a:r>
          </a:p>
          <a:p>
            <a:pPr algn="ctr"/>
            <a:r>
              <a:rPr lang="en-IE" sz="2000" b="1" dirty="0" smtClean="0">
                <a:solidFill>
                  <a:srgbClr val="80008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Amend </a:t>
            </a:r>
          </a:p>
          <a:p>
            <a:pPr algn="ctr"/>
            <a:r>
              <a:rPr lang="en-IE" sz="2000" b="1" dirty="0" smtClean="0">
                <a:solidFill>
                  <a:srgbClr val="80008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Repeat</a:t>
            </a:r>
            <a:endParaRPr lang="en-IE" sz="2000" b="1" dirty="0">
              <a:solidFill>
                <a:srgbClr val="80008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 rot="16200000">
            <a:off x="6179622" y="3092836"/>
            <a:ext cx="798155" cy="798155"/>
            <a:chOff x="6969987" y="2371723"/>
            <a:chExt cx="798155" cy="798155"/>
          </a:xfrm>
          <a:solidFill>
            <a:srgbClr val="660066"/>
          </a:solidFill>
          <a:scene3d>
            <a:camera prst="orthographicFront"/>
            <a:lightRig rig="threePt" dir="t"/>
          </a:scene3d>
        </p:grpSpPr>
        <p:sp>
          <p:nvSpPr>
            <p:cNvPr id="28" name="Down Arrow 27"/>
            <p:cNvSpPr/>
            <p:nvPr/>
          </p:nvSpPr>
          <p:spPr>
            <a:xfrm>
              <a:off x="6969987" y="2371723"/>
              <a:ext cx="798155" cy="798155"/>
            </a:xfrm>
            <a:prstGeom prst="downArrow">
              <a:avLst>
                <a:gd name="adj1" fmla="val 55000"/>
                <a:gd name="adj2" fmla="val 45000"/>
              </a:avLst>
            </a:prstGeom>
            <a:solidFill>
              <a:srgbClr val="8A3D72"/>
            </a:solidFill>
            <a:ln>
              <a:solidFill>
                <a:srgbClr val="A93D76">
                  <a:alpha val="90000"/>
                </a:srgbClr>
              </a:solidFill>
            </a:ln>
            <a:sp3d>
              <a:bevelT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9" name="Down Arrow 4"/>
            <p:cNvSpPr txBox="1"/>
            <p:nvPr/>
          </p:nvSpPr>
          <p:spPr>
            <a:xfrm>
              <a:off x="7149572" y="2371723"/>
              <a:ext cx="438985" cy="600612"/>
            </a:xfrm>
            <a:prstGeom prst="rect">
              <a:avLst/>
            </a:prstGeom>
            <a:solidFill>
              <a:srgbClr val="8A3D72"/>
            </a:solidFill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lvl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3600" kern="1200"/>
            </a:p>
          </p:txBody>
        </p:sp>
      </p:grpSp>
      <p:grpSp>
        <p:nvGrpSpPr>
          <p:cNvPr id="30" name="Group 29"/>
          <p:cNvGrpSpPr/>
          <p:nvPr/>
        </p:nvGrpSpPr>
        <p:grpSpPr>
          <a:xfrm rot="16200000">
            <a:off x="6122234" y="4396320"/>
            <a:ext cx="798155" cy="798155"/>
            <a:chOff x="6969987" y="2371723"/>
            <a:chExt cx="798155" cy="798155"/>
          </a:xfrm>
          <a:solidFill>
            <a:srgbClr val="660066"/>
          </a:solidFill>
          <a:scene3d>
            <a:camera prst="orthographicFront"/>
            <a:lightRig rig="threePt" dir="t"/>
          </a:scene3d>
        </p:grpSpPr>
        <p:sp>
          <p:nvSpPr>
            <p:cNvPr id="31" name="Down Arrow 30"/>
            <p:cNvSpPr/>
            <p:nvPr/>
          </p:nvSpPr>
          <p:spPr>
            <a:xfrm>
              <a:off x="6969987" y="2371723"/>
              <a:ext cx="798155" cy="798155"/>
            </a:xfrm>
            <a:prstGeom prst="downArrow">
              <a:avLst>
                <a:gd name="adj1" fmla="val 55000"/>
                <a:gd name="adj2" fmla="val 45000"/>
              </a:avLst>
            </a:prstGeom>
            <a:solidFill>
              <a:srgbClr val="8A3D72"/>
            </a:solidFill>
            <a:ln>
              <a:solidFill>
                <a:srgbClr val="A93D76">
                  <a:alpha val="90000"/>
                </a:srgbClr>
              </a:solidFill>
            </a:ln>
            <a:sp3d>
              <a:bevelT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2" name="Down Arrow 4"/>
            <p:cNvSpPr txBox="1"/>
            <p:nvPr/>
          </p:nvSpPr>
          <p:spPr>
            <a:xfrm>
              <a:off x="7149572" y="2371723"/>
              <a:ext cx="438985" cy="600612"/>
            </a:xfrm>
            <a:prstGeom prst="rect">
              <a:avLst/>
            </a:prstGeom>
            <a:solidFill>
              <a:srgbClr val="8A3D72"/>
            </a:solidFill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lvl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3600" kern="1200"/>
            </a:p>
          </p:txBody>
        </p:sp>
      </p:grpSp>
      <p:grpSp>
        <p:nvGrpSpPr>
          <p:cNvPr id="33" name="Group 32"/>
          <p:cNvGrpSpPr/>
          <p:nvPr/>
        </p:nvGrpSpPr>
        <p:grpSpPr>
          <a:xfrm rot="16200000">
            <a:off x="9071323" y="3680130"/>
            <a:ext cx="798155" cy="798155"/>
            <a:chOff x="6969987" y="2371723"/>
            <a:chExt cx="798155" cy="798155"/>
          </a:xfrm>
          <a:solidFill>
            <a:srgbClr val="660066"/>
          </a:solidFill>
          <a:scene3d>
            <a:camera prst="orthographicFront"/>
            <a:lightRig rig="threePt" dir="t"/>
          </a:scene3d>
        </p:grpSpPr>
        <p:sp>
          <p:nvSpPr>
            <p:cNvPr id="34" name="Down Arrow 33"/>
            <p:cNvSpPr/>
            <p:nvPr/>
          </p:nvSpPr>
          <p:spPr>
            <a:xfrm>
              <a:off x="6969987" y="2371723"/>
              <a:ext cx="798155" cy="798155"/>
            </a:xfrm>
            <a:prstGeom prst="downArrow">
              <a:avLst>
                <a:gd name="adj1" fmla="val 55000"/>
                <a:gd name="adj2" fmla="val 45000"/>
              </a:avLst>
            </a:prstGeom>
            <a:solidFill>
              <a:srgbClr val="8A3D72"/>
            </a:solidFill>
            <a:ln>
              <a:solidFill>
                <a:srgbClr val="A93D76">
                  <a:alpha val="90000"/>
                </a:srgbClr>
              </a:solidFill>
            </a:ln>
            <a:sp3d>
              <a:bevelT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5" name="Down Arrow 4"/>
            <p:cNvSpPr txBox="1"/>
            <p:nvPr/>
          </p:nvSpPr>
          <p:spPr>
            <a:xfrm>
              <a:off x="7149572" y="2371723"/>
              <a:ext cx="438985" cy="600612"/>
            </a:xfrm>
            <a:prstGeom prst="rect">
              <a:avLst/>
            </a:prstGeom>
            <a:solidFill>
              <a:srgbClr val="8A3D72"/>
            </a:solidFill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lvl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3600" kern="1200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02890" y="4727339"/>
            <a:ext cx="9639300" cy="1833676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730701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6884">
        <p15:prstTrans prst="peelOff"/>
      </p:transition>
    </mc:Choice>
    <mc:Fallback xmlns="">
      <p:transition spd="slow" advTm="5688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2" descr="G:\EWORX\QOLIVET\Depositphotos_small.jpg"/>
          <p:cNvPicPr>
            <a:picLocks noChangeAspect="1" noChangeArrowheads="1"/>
          </p:cNvPicPr>
          <p:nvPr/>
        </p:nvPicPr>
        <p:blipFill>
          <a:blip r:embed="rId6"/>
          <a:srcRect t="9172" b="9171"/>
          <a:stretch/>
        </p:blipFill>
        <p:spPr bwMode="auto">
          <a:xfrm>
            <a:off x="-1152" y="1124744"/>
            <a:ext cx="12193152" cy="5733256"/>
          </a:xfrm>
          <a:prstGeom prst="rect">
            <a:avLst/>
          </a:prstGeom>
          <a:noFill/>
        </p:spPr>
      </p:pic>
      <p:pic>
        <p:nvPicPr>
          <p:cNvPr id="8" name="Picture 25"/>
          <p:cNvPicPr>
            <a:picLocks noChangeAspect="1" noChangeArrowheads="1"/>
          </p:cNvPicPr>
          <p:nvPr/>
        </p:nvPicPr>
        <p:blipFill>
          <a:blip r:embed="rId7"/>
          <a:stretch/>
        </p:blipFill>
        <p:spPr bwMode="auto">
          <a:xfrm>
            <a:off x="0" y="50854"/>
            <a:ext cx="2079879" cy="118577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Content Placeholder 11"/>
          <p:cNvSpPr txBox="1">
            <a:spLocks/>
          </p:cNvSpPr>
          <p:nvPr/>
        </p:nvSpPr>
        <p:spPr bwMode="auto">
          <a:xfrm>
            <a:off x="2121407" y="308638"/>
            <a:ext cx="8375905" cy="730620"/>
          </a:xfrm>
          <a:prstGeom prst="rect">
            <a:avLst/>
          </a:prstGeom>
          <a:solidFill>
            <a:srgbClr val="8A3D72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ctr">
            <a:normAutofit/>
          </a:bodyPr>
          <a:lstStyle>
            <a:lvl1pPr marL="731520" indent="0" algn="l" defTabSz="914400" rtl="0" eaLnBrk="1" latinLnBrk="0" hangingPunct="1">
              <a:lnSpc>
                <a:spcPct val="100000"/>
              </a:lnSpc>
              <a:spcBef>
                <a:spcPts val="4800"/>
              </a:spcBef>
              <a:spcAft>
                <a:spcPts val="1800"/>
              </a:spcAft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8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Good Practice Guideline 7</a:t>
            </a:r>
            <a:endParaRPr lang="en-US" sz="28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12" name="Picture 2" descr="G:\EWORX\QOLIVET\Depositphotos_small_coloured.jpg"/>
          <p:cNvPicPr>
            <a:picLocks noChangeAspect="1" noChangeArrowheads="1"/>
          </p:cNvPicPr>
          <p:nvPr/>
        </p:nvPicPr>
        <p:blipFill>
          <a:blip r:embed="rId8"/>
          <a:stretch/>
        </p:blipFill>
        <p:spPr bwMode="auto">
          <a:xfrm>
            <a:off x="10580368" y="330314"/>
            <a:ext cx="1231153" cy="708944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790574" y="1467535"/>
            <a:ext cx="111252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Enhanced QoL implies respect, dignity, equality, inclusion, participation and rights</a:t>
            </a:r>
          </a:p>
        </p:txBody>
      </p:sp>
      <p:pic>
        <p:nvPicPr>
          <p:cNvPr id="9" name="Picture 4" descr="File:Group people icon.svg - Wikimedia Commons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1075" y="2420501"/>
            <a:ext cx="2019263" cy="1427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ed Rectangle 9"/>
          <p:cNvSpPr/>
          <p:nvPr/>
        </p:nvSpPr>
        <p:spPr bwMode="auto">
          <a:xfrm>
            <a:off x="3690167" y="2497592"/>
            <a:ext cx="2049069" cy="1224136"/>
          </a:xfrm>
          <a:prstGeom prst="roundRect">
            <a:avLst/>
          </a:prstGeom>
          <a:solidFill>
            <a:schemeClr val="bg1"/>
          </a:solidFill>
          <a:ln>
            <a:solidFill>
              <a:srgbClr val="006699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800"/>
              </a:spcAft>
              <a:defRPr/>
            </a:pPr>
            <a:r>
              <a:rPr lang="en-IE" sz="3200" dirty="0" smtClean="0">
                <a:solidFill>
                  <a:srgbClr val="006699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Respect </a:t>
            </a:r>
            <a:endParaRPr lang="en-IE" sz="3200" dirty="0">
              <a:solidFill>
                <a:srgbClr val="006699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3" name="Rounded Rectangle 12"/>
          <p:cNvSpPr/>
          <p:nvPr/>
        </p:nvSpPr>
        <p:spPr bwMode="auto">
          <a:xfrm>
            <a:off x="1338368" y="4213029"/>
            <a:ext cx="2580989" cy="1252350"/>
          </a:xfrm>
          <a:prstGeom prst="roundRect">
            <a:avLst/>
          </a:prstGeom>
          <a:solidFill>
            <a:schemeClr val="bg1"/>
          </a:solidFill>
          <a:ln>
            <a:solidFill>
              <a:srgbClr val="A93D7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800"/>
              </a:spcAft>
              <a:defRPr/>
            </a:pPr>
            <a:r>
              <a:rPr lang="en-IE" sz="3200" dirty="0" smtClean="0">
                <a:solidFill>
                  <a:srgbClr val="990099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Participation</a:t>
            </a:r>
            <a:endParaRPr lang="en-IE" sz="3200" dirty="0">
              <a:solidFill>
                <a:srgbClr val="990099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4" name="Rounded Rectangle 13"/>
          <p:cNvSpPr/>
          <p:nvPr/>
        </p:nvSpPr>
        <p:spPr bwMode="auto">
          <a:xfrm>
            <a:off x="4419532" y="5021064"/>
            <a:ext cx="2235629" cy="1200364"/>
          </a:xfrm>
          <a:prstGeom prst="roundRect">
            <a:avLst/>
          </a:prstGeom>
          <a:solidFill>
            <a:schemeClr val="bg1"/>
          </a:solidFill>
          <a:ln>
            <a:solidFill>
              <a:srgbClr val="006699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800"/>
              </a:spcAft>
              <a:defRPr/>
            </a:pPr>
            <a:r>
              <a:rPr lang="en-IE" sz="3200" dirty="0" smtClean="0">
                <a:solidFill>
                  <a:srgbClr val="006699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Dignity</a:t>
            </a:r>
            <a:endParaRPr lang="en-IE" sz="3200" dirty="0">
              <a:solidFill>
                <a:srgbClr val="006699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5" name="Rounded Rectangle 14"/>
          <p:cNvSpPr/>
          <p:nvPr/>
        </p:nvSpPr>
        <p:spPr bwMode="auto">
          <a:xfrm>
            <a:off x="6095776" y="3528646"/>
            <a:ext cx="2104721" cy="1224136"/>
          </a:xfrm>
          <a:prstGeom prst="roundRect">
            <a:avLst/>
          </a:prstGeom>
          <a:solidFill>
            <a:schemeClr val="bg1"/>
          </a:solidFill>
          <a:ln>
            <a:solidFill>
              <a:srgbClr val="A93D7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800"/>
              </a:spcAft>
              <a:defRPr/>
            </a:pPr>
            <a:r>
              <a:rPr lang="en-IE" sz="3200" dirty="0" smtClean="0">
                <a:solidFill>
                  <a:srgbClr val="660066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Rights</a:t>
            </a:r>
            <a:endParaRPr lang="en-IE" sz="3200" dirty="0">
              <a:solidFill>
                <a:srgbClr val="660066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6" name="Rounded Rectangle 15"/>
          <p:cNvSpPr/>
          <p:nvPr/>
        </p:nvSpPr>
        <p:spPr bwMode="auto">
          <a:xfrm>
            <a:off x="8557037" y="2711822"/>
            <a:ext cx="2487830" cy="1224136"/>
          </a:xfrm>
          <a:prstGeom prst="roundRect">
            <a:avLst/>
          </a:prstGeom>
          <a:solidFill>
            <a:schemeClr val="bg1"/>
          </a:solidFill>
          <a:ln>
            <a:solidFill>
              <a:srgbClr val="006699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800"/>
              </a:spcAft>
              <a:defRPr/>
            </a:pPr>
            <a:r>
              <a:rPr lang="en-IE" sz="3200" dirty="0" smtClean="0">
                <a:solidFill>
                  <a:srgbClr val="006699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Equality</a:t>
            </a:r>
            <a:endParaRPr lang="en-IE" sz="3200" dirty="0">
              <a:solidFill>
                <a:srgbClr val="006699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7" name="Rounded Rectangle 16"/>
          <p:cNvSpPr/>
          <p:nvPr/>
        </p:nvSpPr>
        <p:spPr bwMode="auto">
          <a:xfrm>
            <a:off x="9032329" y="5058447"/>
            <a:ext cx="1937296" cy="1125598"/>
          </a:xfrm>
          <a:prstGeom prst="roundRect">
            <a:avLst/>
          </a:prstGeom>
          <a:solidFill>
            <a:schemeClr val="bg1"/>
          </a:solidFill>
          <a:ln>
            <a:solidFill>
              <a:srgbClr val="A93D7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800"/>
              </a:spcAft>
              <a:defRPr/>
            </a:pPr>
            <a:r>
              <a:rPr lang="en-IE" sz="3200" dirty="0" smtClean="0">
                <a:solidFill>
                  <a:srgbClr val="80008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Inclusion</a:t>
            </a:r>
            <a:endParaRPr lang="en-IE" sz="3200" dirty="0">
              <a:solidFill>
                <a:srgbClr val="80008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213610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1006">
        <p15:prstTrans prst="peelOff"/>
      </p:transition>
    </mc:Choice>
    <mc:Fallback xmlns="">
      <p:transition spd="slow" advTm="5100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8" name="Picture 25"/>
          <p:cNvPicPr>
            <a:picLocks noChangeAspect="1" noChangeArrowheads="1"/>
          </p:cNvPicPr>
          <p:nvPr/>
        </p:nvPicPr>
        <p:blipFill>
          <a:blip r:embed="rId6"/>
          <a:stretch/>
        </p:blipFill>
        <p:spPr bwMode="auto">
          <a:xfrm>
            <a:off x="0" y="50854"/>
            <a:ext cx="2079879" cy="118577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Content Placeholder 11"/>
          <p:cNvSpPr txBox="1">
            <a:spLocks/>
          </p:cNvSpPr>
          <p:nvPr/>
        </p:nvSpPr>
        <p:spPr bwMode="auto">
          <a:xfrm>
            <a:off x="2121407" y="308638"/>
            <a:ext cx="8375905" cy="730620"/>
          </a:xfrm>
          <a:prstGeom prst="rect">
            <a:avLst/>
          </a:prstGeom>
          <a:solidFill>
            <a:srgbClr val="8A3D72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ctr">
            <a:normAutofit/>
          </a:bodyPr>
          <a:lstStyle>
            <a:lvl1pPr marL="731520" indent="0" algn="l" defTabSz="914400" rtl="0" eaLnBrk="1" latinLnBrk="0" hangingPunct="1">
              <a:lnSpc>
                <a:spcPct val="100000"/>
              </a:lnSpc>
              <a:spcBef>
                <a:spcPts val="4800"/>
              </a:spcBef>
              <a:spcAft>
                <a:spcPts val="1800"/>
              </a:spcAft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8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Good Practice Guideline 8</a:t>
            </a:r>
            <a:endParaRPr lang="en-US" sz="28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12" name="Picture 2" descr="G:\EWORX\QOLIVET\Depositphotos_small_coloured.jpg"/>
          <p:cNvPicPr>
            <a:picLocks noChangeAspect="1" noChangeArrowheads="1"/>
          </p:cNvPicPr>
          <p:nvPr/>
        </p:nvPicPr>
        <p:blipFill>
          <a:blip r:embed="rId7"/>
          <a:stretch/>
        </p:blipFill>
        <p:spPr bwMode="auto">
          <a:xfrm>
            <a:off x="10580368" y="330314"/>
            <a:ext cx="1231153" cy="708944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827720" y="1367323"/>
            <a:ext cx="10963275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IE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Staff need to be equipped with the </a:t>
            </a:r>
            <a:r>
              <a:rPr lang="en-IE" sz="2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competencies </a:t>
            </a:r>
            <a:r>
              <a:rPr lang="en-IE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that impact on the QoL of participants </a:t>
            </a:r>
            <a:r>
              <a:rPr lang="en-IE" sz="2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through development of </a:t>
            </a:r>
            <a:r>
              <a:rPr lang="en-IE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mandatory training </a:t>
            </a:r>
          </a:p>
        </p:txBody>
      </p:sp>
      <p:sp>
        <p:nvSpPr>
          <p:cNvPr id="3" name="Oval 2"/>
          <p:cNvSpPr/>
          <p:nvPr/>
        </p:nvSpPr>
        <p:spPr>
          <a:xfrm>
            <a:off x="3361267" y="2336564"/>
            <a:ext cx="5511800" cy="3436013"/>
          </a:xfrm>
          <a:prstGeom prst="ellipse">
            <a:avLst/>
          </a:prstGeom>
          <a:solidFill>
            <a:srgbClr val="3B6675"/>
          </a:solidFill>
          <a:ln>
            <a:solidFill>
              <a:srgbClr val="3B6675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7" name="Rounded Rectangle 16"/>
          <p:cNvSpPr/>
          <p:nvPr/>
        </p:nvSpPr>
        <p:spPr bwMode="auto">
          <a:xfrm>
            <a:off x="7855913" y="3981883"/>
            <a:ext cx="2855084" cy="869863"/>
          </a:xfrm>
          <a:prstGeom prst="roundRect">
            <a:avLst/>
          </a:prstGeom>
          <a:solidFill>
            <a:schemeClr val="bg1"/>
          </a:solidFill>
          <a:ln>
            <a:solidFill>
              <a:srgbClr val="A93D7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800"/>
              </a:spcAft>
              <a:defRPr/>
            </a:pPr>
            <a:r>
              <a:rPr lang="en-IE" sz="2800" dirty="0" smtClean="0">
                <a:solidFill>
                  <a:schemeClr val="accent5">
                    <a:lumMod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Commitment</a:t>
            </a:r>
            <a:r>
              <a:rPr lang="en-IE" sz="3200" dirty="0" smtClean="0">
                <a:solidFill>
                  <a:schemeClr val="accent5">
                    <a:lumMod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endParaRPr lang="en-IE" sz="3200" dirty="0">
              <a:solidFill>
                <a:schemeClr val="accent5">
                  <a:lumMod val="50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8" name="Rounded Rectangle 17"/>
          <p:cNvSpPr/>
          <p:nvPr/>
        </p:nvSpPr>
        <p:spPr bwMode="auto">
          <a:xfrm>
            <a:off x="2054201" y="3819862"/>
            <a:ext cx="2104721" cy="829045"/>
          </a:xfrm>
          <a:prstGeom prst="roundRect">
            <a:avLst/>
          </a:prstGeom>
          <a:solidFill>
            <a:schemeClr val="bg1"/>
          </a:solidFill>
          <a:ln>
            <a:solidFill>
              <a:srgbClr val="A93D7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800"/>
              </a:spcAft>
              <a:defRPr/>
            </a:pPr>
            <a:r>
              <a:rPr lang="en-IE" sz="2800" dirty="0" smtClean="0">
                <a:solidFill>
                  <a:schemeClr val="accent5">
                    <a:lumMod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Training</a:t>
            </a:r>
            <a:endParaRPr lang="en-IE" sz="2800" dirty="0">
              <a:solidFill>
                <a:schemeClr val="accent5">
                  <a:lumMod val="50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9" name="Rounded Rectangle 18"/>
          <p:cNvSpPr/>
          <p:nvPr/>
        </p:nvSpPr>
        <p:spPr bwMode="auto">
          <a:xfrm>
            <a:off x="6800985" y="5363078"/>
            <a:ext cx="1937296" cy="818996"/>
          </a:xfrm>
          <a:prstGeom prst="roundRect">
            <a:avLst/>
          </a:prstGeom>
          <a:solidFill>
            <a:schemeClr val="bg1"/>
          </a:solidFill>
          <a:ln>
            <a:solidFill>
              <a:srgbClr val="A93D7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800"/>
              </a:spcAft>
              <a:defRPr/>
            </a:pPr>
            <a:r>
              <a:rPr lang="en-IE" sz="2800" dirty="0" smtClean="0">
                <a:solidFill>
                  <a:srgbClr val="A93D76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Inclusion</a:t>
            </a:r>
            <a:endParaRPr lang="en-IE" sz="2800" dirty="0">
              <a:solidFill>
                <a:srgbClr val="A93D76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20" name="Rounded Rectangle 19"/>
          <p:cNvSpPr/>
          <p:nvPr/>
        </p:nvSpPr>
        <p:spPr bwMode="auto">
          <a:xfrm>
            <a:off x="3361267" y="2195415"/>
            <a:ext cx="2487830" cy="862385"/>
          </a:xfrm>
          <a:prstGeom prst="roundRect">
            <a:avLst/>
          </a:prstGeom>
          <a:solidFill>
            <a:schemeClr val="bg1"/>
          </a:solidFill>
          <a:ln>
            <a:solidFill>
              <a:srgbClr val="A93D7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800"/>
              </a:spcAft>
              <a:defRPr/>
            </a:pPr>
            <a:r>
              <a:rPr lang="en-IE" sz="2800" dirty="0" smtClean="0">
                <a:solidFill>
                  <a:srgbClr val="A93D76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Attitudes</a:t>
            </a:r>
            <a:endParaRPr lang="en-IE" sz="2800" dirty="0">
              <a:solidFill>
                <a:srgbClr val="A93D76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21" name="Rounded Rectangle 20"/>
          <p:cNvSpPr/>
          <p:nvPr/>
        </p:nvSpPr>
        <p:spPr bwMode="auto">
          <a:xfrm>
            <a:off x="7126798" y="2436787"/>
            <a:ext cx="2235629" cy="762549"/>
          </a:xfrm>
          <a:prstGeom prst="roundRect">
            <a:avLst/>
          </a:prstGeom>
          <a:solidFill>
            <a:schemeClr val="bg1"/>
          </a:solidFill>
          <a:ln>
            <a:solidFill>
              <a:srgbClr val="A93D7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800"/>
              </a:spcAft>
              <a:defRPr/>
            </a:pPr>
            <a:r>
              <a:rPr lang="en-IE" sz="2800" dirty="0" smtClean="0">
                <a:solidFill>
                  <a:schemeClr val="accent5">
                    <a:lumMod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Skills</a:t>
            </a:r>
            <a:endParaRPr lang="en-IE" sz="2800" dirty="0">
              <a:solidFill>
                <a:schemeClr val="accent5">
                  <a:lumMod val="50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22" name="Picture 4" descr="File:Group people icon.svg - Wikimedia Common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07535" y="3340873"/>
            <a:ext cx="2019263" cy="14273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le 12"/>
          <p:cNvSpPr/>
          <p:nvPr/>
        </p:nvSpPr>
        <p:spPr bwMode="auto">
          <a:xfrm>
            <a:off x="2602791" y="5225578"/>
            <a:ext cx="2855084" cy="869863"/>
          </a:xfrm>
          <a:prstGeom prst="roundRect">
            <a:avLst/>
          </a:prstGeom>
          <a:solidFill>
            <a:schemeClr val="bg1"/>
          </a:solidFill>
          <a:ln>
            <a:solidFill>
              <a:srgbClr val="A93D7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800"/>
              </a:spcAft>
              <a:defRPr/>
            </a:pPr>
            <a:r>
              <a:rPr lang="en-IE" sz="2800" dirty="0" smtClean="0">
                <a:solidFill>
                  <a:schemeClr val="accent5">
                    <a:lumMod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Attributions</a:t>
            </a:r>
            <a:endParaRPr lang="en-IE" sz="3200" dirty="0">
              <a:solidFill>
                <a:schemeClr val="accent5">
                  <a:lumMod val="50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881770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70941">
        <p15:prstTrans prst="peelOff"/>
      </p:transition>
    </mc:Choice>
    <mc:Fallback xmlns="">
      <p:transition spd="slow" advTm="7094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1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2" descr="G:\EWORX\QOLIVET\Depositphotos_small.jpg"/>
          <p:cNvPicPr>
            <a:picLocks noChangeAspect="1" noChangeArrowheads="1"/>
          </p:cNvPicPr>
          <p:nvPr/>
        </p:nvPicPr>
        <p:blipFill>
          <a:blip r:embed="rId6"/>
          <a:srcRect t="9172" b="9171"/>
          <a:stretch/>
        </p:blipFill>
        <p:spPr bwMode="auto">
          <a:xfrm>
            <a:off x="0" y="1236628"/>
            <a:ext cx="12193152" cy="5733256"/>
          </a:xfrm>
          <a:prstGeom prst="rect">
            <a:avLst/>
          </a:prstGeom>
          <a:noFill/>
        </p:spPr>
      </p:pic>
      <p:pic>
        <p:nvPicPr>
          <p:cNvPr id="8" name="Picture 25"/>
          <p:cNvPicPr>
            <a:picLocks noChangeAspect="1" noChangeArrowheads="1"/>
          </p:cNvPicPr>
          <p:nvPr/>
        </p:nvPicPr>
        <p:blipFill>
          <a:blip r:embed="rId7"/>
          <a:stretch/>
        </p:blipFill>
        <p:spPr bwMode="auto">
          <a:xfrm>
            <a:off x="0" y="50854"/>
            <a:ext cx="2079879" cy="118577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Content Placeholder 11"/>
          <p:cNvSpPr txBox="1">
            <a:spLocks/>
          </p:cNvSpPr>
          <p:nvPr/>
        </p:nvSpPr>
        <p:spPr bwMode="auto">
          <a:xfrm>
            <a:off x="2121407" y="308638"/>
            <a:ext cx="8375905" cy="730620"/>
          </a:xfrm>
          <a:prstGeom prst="rect">
            <a:avLst/>
          </a:prstGeom>
          <a:solidFill>
            <a:srgbClr val="8A3D72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ctr">
            <a:normAutofit/>
          </a:bodyPr>
          <a:lstStyle>
            <a:lvl1pPr marL="731520" indent="0" algn="l" defTabSz="914400" rtl="0" eaLnBrk="1" latinLnBrk="0" hangingPunct="1">
              <a:lnSpc>
                <a:spcPct val="100000"/>
              </a:lnSpc>
              <a:spcBef>
                <a:spcPts val="4800"/>
              </a:spcBef>
              <a:spcAft>
                <a:spcPts val="1800"/>
              </a:spcAft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8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Good Practice Guideline 9</a:t>
            </a:r>
            <a:endParaRPr lang="en-US" sz="28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12" name="Picture 2" descr="G:\EWORX\QOLIVET\Depositphotos_small_coloured.jpg"/>
          <p:cNvPicPr>
            <a:picLocks noChangeAspect="1" noChangeArrowheads="1"/>
          </p:cNvPicPr>
          <p:nvPr/>
        </p:nvPicPr>
        <p:blipFill>
          <a:blip r:embed="rId8"/>
          <a:stretch/>
        </p:blipFill>
        <p:spPr bwMode="auto">
          <a:xfrm>
            <a:off x="10580368" y="330314"/>
            <a:ext cx="1231153" cy="708944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1039939" y="1394035"/>
            <a:ext cx="1050436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Meaningful participant involvement in service development leads to better QoL impact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23333" y="1912277"/>
            <a:ext cx="4972050" cy="454651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03223" y="1748794"/>
            <a:ext cx="2743200" cy="11906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39965" y="3311280"/>
            <a:ext cx="2724150" cy="11525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667980" y="5196287"/>
            <a:ext cx="2724150" cy="11811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143096" y="5121773"/>
            <a:ext cx="2657475" cy="11811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589646" y="3061312"/>
            <a:ext cx="2705100" cy="11620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195369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68409">
        <p15:prstTrans prst="peelOff"/>
      </p:transition>
    </mc:Choice>
    <mc:Fallback xmlns="">
      <p:transition spd="slow" advTm="6840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2" descr="G:\EWORX\QOLIVET\Depositphotos_small.jpg"/>
          <p:cNvPicPr>
            <a:picLocks noChangeAspect="1" noChangeArrowheads="1"/>
          </p:cNvPicPr>
          <p:nvPr/>
        </p:nvPicPr>
        <p:blipFill>
          <a:blip r:embed="rId6"/>
          <a:srcRect t="9172" b="9171"/>
          <a:stretch/>
        </p:blipFill>
        <p:spPr bwMode="auto">
          <a:xfrm>
            <a:off x="-1152" y="1236628"/>
            <a:ext cx="12193152" cy="5733256"/>
          </a:xfrm>
          <a:prstGeom prst="rect">
            <a:avLst/>
          </a:prstGeom>
          <a:noFill/>
        </p:spPr>
      </p:pic>
      <p:pic>
        <p:nvPicPr>
          <p:cNvPr id="8" name="Picture 25"/>
          <p:cNvPicPr>
            <a:picLocks noChangeAspect="1" noChangeArrowheads="1"/>
          </p:cNvPicPr>
          <p:nvPr/>
        </p:nvPicPr>
        <p:blipFill>
          <a:blip r:embed="rId7"/>
          <a:stretch/>
        </p:blipFill>
        <p:spPr bwMode="auto">
          <a:xfrm>
            <a:off x="0" y="50854"/>
            <a:ext cx="2079879" cy="118577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Content Placeholder 11"/>
          <p:cNvSpPr txBox="1">
            <a:spLocks/>
          </p:cNvSpPr>
          <p:nvPr/>
        </p:nvSpPr>
        <p:spPr bwMode="auto">
          <a:xfrm>
            <a:off x="2121407" y="308638"/>
            <a:ext cx="8375905" cy="730620"/>
          </a:xfrm>
          <a:prstGeom prst="rect">
            <a:avLst/>
          </a:prstGeom>
          <a:solidFill>
            <a:srgbClr val="3B6675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ctr">
            <a:normAutofit/>
          </a:bodyPr>
          <a:lstStyle>
            <a:lvl1pPr marL="731520" indent="0" algn="l" defTabSz="914400" rtl="0" eaLnBrk="1" latinLnBrk="0" hangingPunct="1">
              <a:lnSpc>
                <a:spcPct val="100000"/>
              </a:lnSpc>
              <a:spcBef>
                <a:spcPts val="4800"/>
              </a:spcBef>
              <a:spcAft>
                <a:spcPts val="1800"/>
              </a:spcAft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8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Activity: Worksheet 4 – Meaningful Involvement</a:t>
            </a:r>
            <a:endParaRPr lang="en-US" sz="28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12" name="Picture 2" descr="G:\EWORX\QOLIVET\Depositphotos_small_coloured.jpg"/>
          <p:cNvPicPr>
            <a:picLocks noChangeAspect="1" noChangeArrowheads="1"/>
          </p:cNvPicPr>
          <p:nvPr/>
        </p:nvPicPr>
        <p:blipFill>
          <a:blip r:embed="rId8"/>
          <a:stretch/>
        </p:blipFill>
        <p:spPr bwMode="auto">
          <a:xfrm>
            <a:off x="10580368" y="330314"/>
            <a:ext cx="1231153" cy="708944"/>
          </a:xfrm>
          <a:prstGeom prst="rect">
            <a:avLst/>
          </a:prstGeom>
          <a:noFill/>
        </p:spPr>
      </p:pic>
      <p:pic>
        <p:nvPicPr>
          <p:cNvPr id="7" name="Picture 2" descr="Reflection Clipart Reflection Paper - Essay Transparent PNG - 1024x1024 -  Free Download on Nice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64465">
            <a:off x="874370" y="1651413"/>
            <a:ext cx="1631501" cy="17449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726216" y="1869189"/>
            <a:ext cx="8763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Take some time now and </a:t>
            </a:r>
            <a:r>
              <a:rPr lang="en-IE" sz="2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consider how you support meaningful participant involvement in your service development: </a:t>
            </a:r>
          </a:p>
          <a:p>
            <a:endParaRPr lang="en-IE" sz="2400" dirty="0" smtClean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r>
              <a:rPr lang="en-IE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IE" sz="2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            </a:t>
            </a:r>
            <a:endParaRPr lang="en-IE" sz="24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9" name="Picture 2" descr="Thinking Cartoon Man and Question Mark Stock Illustration - Illustration of  help, background: 6187286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1389" y="3853945"/>
            <a:ext cx="1777378" cy="2219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ular Callout 2"/>
          <p:cNvSpPr/>
          <p:nvPr/>
        </p:nvSpPr>
        <p:spPr>
          <a:xfrm>
            <a:off x="6519921" y="3929166"/>
            <a:ext cx="3708296" cy="1648673"/>
          </a:xfrm>
          <a:prstGeom prst="wedgeRoundRectCallout">
            <a:avLst>
              <a:gd name="adj1" fmla="val -72323"/>
              <a:gd name="adj2" fmla="val -18032"/>
              <a:gd name="adj3" fmla="val 16667"/>
            </a:avLst>
          </a:prstGeom>
          <a:solidFill>
            <a:schemeClr val="bg1"/>
          </a:solidFill>
          <a:ln>
            <a:solidFill>
              <a:srgbClr val="66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E" sz="2000" dirty="0" smtClean="0">
                <a:solidFill>
                  <a:srgbClr val="3B6675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See worksheet 4, for examples.</a:t>
            </a:r>
          </a:p>
          <a:p>
            <a:r>
              <a:rPr lang="en-IE" sz="2000" dirty="0" smtClean="0">
                <a:solidFill>
                  <a:srgbClr val="3B6675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Give one example for each</a:t>
            </a:r>
            <a:endParaRPr lang="en-IE" sz="2000" dirty="0">
              <a:solidFill>
                <a:srgbClr val="3B6675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869315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9854">
        <p15:prstTrans prst="peelOff"/>
      </p:transition>
    </mc:Choice>
    <mc:Fallback xmlns="">
      <p:transition spd="slow" advTm="3985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2" descr="G:\EWORX\QOLIVET\Depositphotos_small.jpg"/>
          <p:cNvPicPr>
            <a:picLocks noChangeAspect="1" noChangeArrowheads="1"/>
          </p:cNvPicPr>
          <p:nvPr/>
        </p:nvPicPr>
        <p:blipFill>
          <a:blip r:embed="rId6"/>
          <a:srcRect t="9172" b="9171"/>
          <a:stretch/>
        </p:blipFill>
        <p:spPr bwMode="auto">
          <a:xfrm>
            <a:off x="-1152" y="1130987"/>
            <a:ext cx="12193152" cy="5733256"/>
          </a:xfrm>
          <a:prstGeom prst="rect">
            <a:avLst/>
          </a:prstGeom>
          <a:noFill/>
        </p:spPr>
      </p:pic>
      <p:pic>
        <p:nvPicPr>
          <p:cNvPr id="8" name="Picture 25"/>
          <p:cNvPicPr>
            <a:picLocks noChangeAspect="1" noChangeArrowheads="1"/>
          </p:cNvPicPr>
          <p:nvPr/>
        </p:nvPicPr>
        <p:blipFill>
          <a:blip r:embed="rId7"/>
          <a:stretch/>
        </p:blipFill>
        <p:spPr bwMode="auto">
          <a:xfrm>
            <a:off x="385555" y="66326"/>
            <a:ext cx="1911023" cy="128930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Content Placeholder 11"/>
          <p:cNvSpPr txBox="1">
            <a:spLocks/>
          </p:cNvSpPr>
          <p:nvPr/>
        </p:nvSpPr>
        <p:spPr bwMode="auto">
          <a:xfrm>
            <a:off x="2121407" y="312094"/>
            <a:ext cx="8375905" cy="730620"/>
          </a:xfrm>
          <a:prstGeom prst="rect">
            <a:avLst/>
          </a:prstGeom>
          <a:solidFill>
            <a:srgbClr val="8A3D72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ctr">
            <a:normAutofit/>
          </a:bodyPr>
          <a:lstStyle>
            <a:lvl1pPr marL="731520" indent="0" algn="l" defTabSz="914400" rtl="0" eaLnBrk="1" latinLnBrk="0" hangingPunct="1">
              <a:lnSpc>
                <a:spcPct val="100000"/>
              </a:lnSpc>
              <a:spcBef>
                <a:spcPts val="4800"/>
              </a:spcBef>
              <a:spcAft>
                <a:spcPts val="1800"/>
              </a:spcAft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8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Module 2: Learning Objective 1</a:t>
            </a:r>
            <a:endParaRPr lang="en-US" sz="28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12" name="Picture 2" descr="G:\EWORX\QOLIVET\Depositphotos_small_coloured.jpg"/>
          <p:cNvPicPr>
            <a:picLocks noChangeAspect="1" noChangeArrowheads="1"/>
          </p:cNvPicPr>
          <p:nvPr/>
        </p:nvPicPr>
        <p:blipFill>
          <a:blip r:embed="rId8"/>
          <a:stretch/>
        </p:blipFill>
        <p:spPr bwMode="auto">
          <a:xfrm>
            <a:off x="10661904" y="322932"/>
            <a:ext cx="1231153" cy="708944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965200" y="1410264"/>
            <a:ext cx="83693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  <a:defRPr/>
            </a:pPr>
            <a:r>
              <a:rPr lang="en-IE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On successful completion of this module, you will be able to:</a:t>
            </a:r>
            <a:r>
              <a:rPr lang="ro-RO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endParaRPr lang="en-US" sz="24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3" name="Rounded Rectangle 12"/>
          <p:cNvSpPr/>
          <p:nvPr/>
        </p:nvSpPr>
        <p:spPr bwMode="auto">
          <a:xfrm>
            <a:off x="2751854" y="3817545"/>
            <a:ext cx="5095095" cy="1244243"/>
          </a:xfrm>
          <a:prstGeom prst="roundRect">
            <a:avLst/>
          </a:prstGeom>
          <a:ln>
            <a:solidFill>
              <a:srgbClr val="3B6675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sz="2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algn="ctr"/>
            <a:endParaRPr lang="en-IE" sz="2000" dirty="0" smtClean="0">
              <a:solidFill>
                <a:srgbClr val="3B6675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algn="ctr"/>
            <a:endParaRPr lang="en-IE" sz="2000" dirty="0">
              <a:solidFill>
                <a:srgbClr val="3B6675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algn="ctr"/>
            <a:endParaRPr lang="en-IE" sz="2000" dirty="0" smtClean="0">
              <a:solidFill>
                <a:srgbClr val="3B6675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algn="ctr"/>
            <a:endParaRPr lang="en-IE" sz="2000" dirty="0">
              <a:solidFill>
                <a:srgbClr val="3B6675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algn="ctr"/>
            <a:endParaRPr lang="en-IE" sz="2000" dirty="0" smtClean="0">
              <a:solidFill>
                <a:srgbClr val="3B6675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algn="ctr"/>
            <a:endParaRPr lang="en-IE" sz="2000" dirty="0">
              <a:solidFill>
                <a:srgbClr val="3B6675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algn="ctr"/>
            <a:endParaRPr lang="en-IE" sz="2000" dirty="0" smtClean="0">
              <a:solidFill>
                <a:srgbClr val="3B6675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algn="ctr"/>
            <a:r>
              <a:rPr lang="en-IE" sz="2000" dirty="0" smtClean="0">
                <a:solidFill>
                  <a:srgbClr val="3B6675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Understand the importance of Person centred planning &amp; support planning</a:t>
            </a:r>
            <a:endParaRPr lang="en-IE" dirty="0"/>
          </a:p>
          <a:p>
            <a:pPr algn="ctr"/>
            <a:endParaRPr lang="en-IE" dirty="0" smtClean="0"/>
          </a:p>
          <a:p>
            <a:pPr algn="ctr"/>
            <a:endParaRPr lang="en-IE" dirty="0"/>
          </a:p>
          <a:p>
            <a:pPr algn="ctr"/>
            <a:endParaRPr lang="en-IE" dirty="0" smtClean="0"/>
          </a:p>
          <a:p>
            <a:pPr algn="ctr"/>
            <a:endParaRPr lang="en-IE" dirty="0"/>
          </a:p>
          <a:p>
            <a:pPr algn="ctr"/>
            <a:endParaRPr lang="en-IE" dirty="0" smtClean="0"/>
          </a:p>
          <a:p>
            <a:pPr algn="ctr"/>
            <a:endParaRPr lang="en-IE" dirty="0"/>
          </a:p>
          <a:p>
            <a:pPr algn="ctr"/>
            <a:endParaRPr lang="en-IE" dirty="0" smtClean="0"/>
          </a:p>
          <a:p>
            <a:pPr algn="ctr"/>
            <a:endParaRPr lang="en-IE" dirty="0"/>
          </a:p>
          <a:p>
            <a:pPr algn="ctr"/>
            <a:endParaRPr lang="en-IE" dirty="0"/>
          </a:p>
        </p:txBody>
      </p:sp>
      <p:sp>
        <p:nvSpPr>
          <p:cNvPr id="14" name="Rounded Rectangle 13"/>
          <p:cNvSpPr/>
          <p:nvPr/>
        </p:nvSpPr>
        <p:spPr bwMode="auto">
          <a:xfrm>
            <a:off x="1341066" y="2416485"/>
            <a:ext cx="4006937" cy="1014720"/>
          </a:xfrm>
          <a:prstGeom prst="roundRect">
            <a:avLst/>
          </a:prstGeom>
          <a:ln>
            <a:solidFill>
              <a:srgbClr val="80008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sz="2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algn="ctr"/>
            <a:endParaRPr lang="en-IE" sz="2000" dirty="0" smtClean="0">
              <a:solidFill>
                <a:srgbClr val="3B6675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algn="ctr"/>
            <a:endParaRPr lang="en-IE" sz="2000" dirty="0">
              <a:solidFill>
                <a:srgbClr val="3B6675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algn="ctr"/>
            <a:endParaRPr lang="en-IE" sz="2000" dirty="0" smtClean="0">
              <a:solidFill>
                <a:srgbClr val="3B6675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algn="ctr"/>
            <a:endParaRPr lang="en-IE" sz="2000" dirty="0">
              <a:solidFill>
                <a:srgbClr val="3B6675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algn="ctr"/>
            <a:endParaRPr lang="en-IE" sz="2000" dirty="0" smtClean="0">
              <a:solidFill>
                <a:srgbClr val="3B6675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algn="ctr"/>
            <a:endParaRPr lang="en-IE" sz="2000" dirty="0">
              <a:solidFill>
                <a:srgbClr val="3B6675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algn="ctr"/>
            <a:endParaRPr lang="en-IE" sz="2000" dirty="0" smtClean="0">
              <a:solidFill>
                <a:srgbClr val="3B6675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algn="ctr"/>
            <a:r>
              <a:rPr lang="en-IE" sz="2000" dirty="0" smtClean="0">
                <a:solidFill>
                  <a:srgbClr val="3B6675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Understand disability from a biopsychosocial perspective</a:t>
            </a:r>
            <a:endParaRPr lang="en-IE" dirty="0"/>
          </a:p>
          <a:p>
            <a:pPr algn="ctr"/>
            <a:endParaRPr lang="en-IE" dirty="0" smtClean="0"/>
          </a:p>
          <a:p>
            <a:pPr algn="ctr"/>
            <a:endParaRPr lang="en-IE" dirty="0"/>
          </a:p>
          <a:p>
            <a:pPr algn="ctr"/>
            <a:endParaRPr lang="en-IE" dirty="0" smtClean="0"/>
          </a:p>
          <a:p>
            <a:pPr algn="ctr"/>
            <a:endParaRPr lang="en-IE" dirty="0"/>
          </a:p>
          <a:p>
            <a:pPr algn="ctr"/>
            <a:endParaRPr lang="en-IE" dirty="0" smtClean="0"/>
          </a:p>
          <a:p>
            <a:pPr algn="ctr"/>
            <a:endParaRPr lang="en-IE" dirty="0"/>
          </a:p>
          <a:p>
            <a:pPr algn="ctr"/>
            <a:endParaRPr lang="en-IE" dirty="0" smtClean="0"/>
          </a:p>
          <a:p>
            <a:pPr algn="ctr"/>
            <a:endParaRPr lang="en-IE" dirty="0"/>
          </a:p>
          <a:p>
            <a:pPr algn="ctr"/>
            <a:endParaRPr lang="en-IE" dirty="0"/>
          </a:p>
        </p:txBody>
      </p:sp>
      <p:sp>
        <p:nvSpPr>
          <p:cNvPr id="15" name="Rounded Rectangle 14"/>
          <p:cNvSpPr/>
          <p:nvPr/>
        </p:nvSpPr>
        <p:spPr bwMode="auto">
          <a:xfrm>
            <a:off x="6381206" y="2450333"/>
            <a:ext cx="4312049" cy="950602"/>
          </a:xfrm>
          <a:prstGeom prst="roundRect">
            <a:avLst/>
          </a:prstGeom>
          <a:ln>
            <a:solidFill>
              <a:srgbClr val="3B6675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sz="2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algn="ctr"/>
            <a:endParaRPr lang="en-IE" sz="2000" dirty="0" smtClean="0">
              <a:solidFill>
                <a:srgbClr val="3B6675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algn="ctr"/>
            <a:endParaRPr lang="en-IE" sz="2000" dirty="0">
              <a:solidFill>
                <a:srgbClr val="3B6675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algn="ctr"/>
            <a:endParaRPr lang="en-IE" sz="2000" dirty="0" smtClean="0">
              <a:solidFill>
                <a:srgbClr val="3B6675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algn="ctr"/>
            <a:endParaRPr lang="en-IE" sz="2000" dirty="0">
              <a:solidFill>
                <a:srgbClr val="3B6675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algn="ctr"/>
            <a:endParaRPr lang="en-IE" sz="2000" dirty="0" smtClean="0">
              <a:solidFill>
                <a:srgbClr val="3B6675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algn="ctr"/>
            <a:endParaRPr lang="en-IE" sz="2000" dirty="0">
              <a:solidFill>
                <a:srgbClr val="3B6675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algn="ctr"/>
            <a:endParaRPr lang="en-IE" sz="2000" dirty="0" smtClean="0">
              <a:solidFill>
                <a:srgbClr val="3B6675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algn="ctr"/>
            <a:r>
              <a:rPr lang="en-IE" sz="2000" dirty="0" smtClean="0">
                <a:solidFill>
                  <a:srgbClr val="3B6675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Identify learning</a:t>
            </a:r>
            <a:r>
              <a:rPr lang="en-IE" sz="2000" dirty="0">
                <a:solidFill>
                  <a:srgbClr val="3B6675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IE" sz="2000" dirty="0" smtClean="0">
                <a:solidFill>
                  <a:srgbClr val="3B6675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needs and strengths</a:t>
            </a:r>
            <a:endParaRPr lang="en-IE" dirty="0"/>
          </a:p>
          <a:p>
            <a:pPr algn="ctr"/>
            <a:endParaRPr lang="en-IE" dirty="0" smtClean="0"/>
          </a:p>
          <a:p>
            <a:pPr algn="ctr"/>
            <a:endParaRPr lang="en-IE" dirty="0"/>
          </a:p>
          <a:p>
            <a:pPr algn="ctr"/>
            <a:endParaRPr lang="en-IE" dirty="0" smtClean="0"/>
          </a:p>
          <a:p>
            <a:pPr algn="ctr"/>
            <a:endParaRPr lang="en-IE" dirty="0"/>
          </a:p>
          <a:p>
            <a:pPr algn="ctr"/>
            <a:endParaRPr lang="en-IE" dirty="0" smtClean="0"/>
          </a:p>
          <a:p>
            <a:pPr algn="ctr"/>
            <a:endParaRPr lang="en-IE" dirty="0"/>
          </a:p>
          <a:p>
            <a:pPr algn="ctr"/>
            <a:endParaRPr lang="en-IE" dirty="0" smtClean="0"/>
          </a:p>
          <a:p>
            <a:pPr algn="ctr"/>
            <a:endParaRPr lang="en-IE" dirty="0"/>
          </a:p>
          <a:p>
            <a:pPr algn="ctr"/>
            <a:endParaRPr lang="en-IE" dirty="0"/>
          </a:p>
        </p:txBody>
      </p:sp>
      <p:sp>
        <p:nvSpPr>
          <p:cNvPr id="16" name="Rounded Rectangle 15"/>
          <p:cNvSpPr/>
          <p:nvPr/>
        </p:nvSpPr>
        <p:spPr bwMode="auto">
          <a:xfrm>
            <a:off x="1341066" y="5448128"/>
            <a:ext cx="7025762" cy="1060046"/>
          </a:xfrm>
          <a:prstGeom prst="roundRect">
            <a:avLst/>
          </a:prstGeom>
          <a:ln>
            <a:solidFill>
              <a:srgbClr val="80008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sz="2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algn="ctr"/>
            <a:endParaRPr lang="en-IE" sz="2000" dirty="0" smtClean="0">
              <a:solidFill>
                <a:srgbClr val="3B6675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algn="ctr"/>
            <a:endParaRPr lang="en-IE" sz="2000" dirty="0">
              <a:solidFill>
                <a:srgbClr val="3B6675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algn="ctr"/>
            <a:endParaRPr lang="en-IE" sz="2000" dirty="0" smtClean="0">
              <a:solidFill>
                <a:srgbClr val="3B6675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algn="ctr"/>
            <a:endParaRPr lang="en-IE" sz="2000" dirty="0">
              <a:solidFill>
                <a:srgbClr val="3B6675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algn="ctr"/>
            <a:endParaRPr lang="en-IE" sz="2000" dirty="0" smtClean="0">
              <a:solidFill>
                <a:srgbClr val="3B6675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algn="ctr"/>
            <a:endParaRPr lang="en-IE" sz="2000" dirty="0">
              <a:solidFill>
                <a:srgbClr val="3B6675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algn="ctr"/>
            <a:endParaRPr lang="en-IE" sz="2000" dirty="0" smtClean="0">
              <a:solidFill>
                <a:srgbClr val="3B6675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algn="ctr"/>
            <a:r>
              <a:rPr lang="en-IE" sz="2000" dirty="0" smtClean="0">
                <a:solidFill>
                  <a:srgbClr val="3B6675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Reflect upon how these are demonstrated in supports, intervention and adaptations</a:t>
            </a:r>
            <a:endParaRPr lang="en-IE" dirty="0"/>
          </a:p>
          <a:p>
            <a:pPr algn="ctr"/>
            <a:endParaRPr lang="en-IE" dirty="0" smtClean="0"/>
          </a:p>
          <a:p>
            <a:pPr algn="ctr"/>
            <a:endParaRPr lang="en-IE" dirty="0"/>
          </a:p>
          <a:p>
            <a:pPr algn="ctr"/>
            <a:endParaRPr lang="en-IE" dirty="0" smtClean="0"/>
          </a:p>
          <a:p>
            <a:pPr algn="ctr"/>
            <a:endParaRPr lang="en-IE" dirty="0"/>
          </a:p>
          <a:p>
            <a:pPr algn="ctr"/>
            <a:endParaRPr lang="en-IE" dirty="0" smtClean="0"/>
          </a:p>
          <a:p>
            <a:pPr algn="ctr"/>
            <a:endParaRPr lang="en-IE" dirty="0"/>
          </a:p>
          <a:p>
            <a:pPr algn="ctr"/>
            <a:endParaRPr lang="en-IE" dirty="0" smtClean="0"/>
          </a:p>
          <a:p>
            <a:pPr algn="ctr"/>
            <a:endParaRPr lang="en-IE" dirty="0"/>
          </a:p>
          <a:p>
            <a:pPr algn="ctr"/>
            <a:endParaRPr lang="en-IE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 bwMode="auto">
          <a:xfrm>
            <a:off x="9123322" y="4075416"/>
            <a:ext cx="2312184" cy="1902735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359812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1006">
        <p15:prstTrans prst="peelOff"/>
      </p:transition>
    </mc:Choice>
    <mc:Fallback xmlns="">
      <p:transition spd="slow" advTm="4100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2" descr="G:\EWORX\QOLIVET\Depositphotos_small.jpg"/>
          <p:cNvPicPr>
            <a:picLocks noChangeAspect="1" noChangeArrowheads="1"/>
          </p:cNvPicPr>
          <p:nvPr/>
        </p:nvPicPr>
        <p:blipFill>
          <a:blip r:embed="rId6"/>
          <a:srcRect t="9172" b="9171"/>
          <a:stretch/>
        </p:blipFill>
        <p:spPr bwMode="auto">
          <a:xfrm>
            <a:off x="0" y="1191044"/>
            <a:ext cx="12193152" cy="5733256"/>
          </a:xfrm>
          <a:prstGeom prst="rect">
            <a:avLst/>
          </a:prstGeom>
          <a:noFill/>
        </p:spPr>
      </p:pic>
      <p:pic>
        <p:nvPicPr>
          <p:cNvPr id="8" name="Picture 25"/>
          <p:cNvPicPr>
            <a:picLocks noChangeAspect="1" noChangeArrowheads="1"/>
          </p:cNvPicPr>
          <p:nvPr/>
        </p:nvPicPr>
        <p:blipFill>
          <a:blip r:embed="rId7"/>
          <a:stretch/>
        </p:blipFill>
        <p:spPr bwMode="auto">
          <a:xfrm>
            <a:off x="41528" y="5270"/>
            <a:ext cx="2079879" cy="118577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Content Placeholder 11"/>
          <p:cNvSpPr txBox="1">
            <a:spLocks/>
          </p:cNvSpPr>
          <p:nvPr/>
        </p:nvSpPr>
        <p:spPr bwMode="auto">
          <a:xfrm>
            <a:off x="2121407" y="308638"/>
            <a:ext cx="8375905" cy="730620"/>
          </a:xfrm>
          <a:prstGeom prst="rect">
            <a:avLst/>
          </a:prstGeom>
          <a:solidFill>
            <a:srgbClr val="8A3D72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ctr">
            <a:normAutofit/>
          </a:bodyPr>
          <a:lstStyle>
            <a:lvl1pPr marL="731520" indent="0" algn="l" defTabSz="914400" rtl="0" eaLnBrk="1" latinLnBrk="0" hangingPunct="1">
              <a:lnSpc>
                <a:spcPct val="100000"/>
              </a:lnSpc>
              <a:spcBef>
                <a:spcPts val="4800"/>
              </a:spcBef>
              <a:spcAft>
                <a:spcPts val="1800"/>
              </a:spcAft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8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Good Practice Guideline 10</a:t>
            </a:r>
            <a:endParaRPr lang="en-US" sz="28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12" name="Picture 2" descr="G:\EWORX\QOLIVET\Depositphotos_small_coloured.jpg"/>
          <p:cNvPicPr>
            <a:picLocks noChangeAspect="1" noChangeArrowheads="1"/>
          </p:cNvPicPr>
          <p:nvPr/>
        </p:nvPicPr>
        <p:blipFill>
          <a:blip r:embed="rId8"/>
          <a:stretch/>
        </p:blipFill>
        <p:spPr bwMode="auto">
          <a:xfrm>
            <a:off x="10627940" y="330314"/>
            <a:ext cx="1231153" cy="708944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622933" y="1364506"/>
            <a:ext cx="10768967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IE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Participants need to be actively involved in setting QoL goals and evaluating outcomes</a:t>
            </a:r>
          </a:p>
        </p:txBody>
      </p:sp>
      <p:sp>
        <p:nvSpPr>
          <p:cNvPr id="3" name="Rectangle 2"/>
          <p:cNvSpPr/>
          <p:nvPr/>
        </p:nvSpPr>
        <p:spPr>
          <a:xfrm rot="2495712">
            <a:off x="4523803" y="2398204"/>
            <a:ext cx="3260436" cy="3318934"/>
          </a:xfrm>
          <a:prstGeom prst="rect">
            <a:avLst/>
          </a:prstGeom>
          <a:solidFill>
            <a:srgbClr val="8A3D72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" name="Rounded Rectangle 8"/>
          <p:cNvSpPr/>
          <p:nvPr/>
        </p:nvSpPr>
        <p:spPr>
          <a:xfrm>
            <a:off x="6469333" y="2174863"/>
            <a:ext cx="3031067" cy="1517235"/>
          </a:xfrm>
          <a:prstGeom prst="roundRect">
            <a:avLst/>
          </a:prstGeom>
          <a:solidFill>
            <a:schemeClr val="bg1"/>
          </a:solidFill>
          <a:ln>
            <a:solidFill>
              <a:srgbClr val="80008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800" dirty="0" smtClean="0">
                <a:solidFill>
                  <a:srgbClr val="660066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Goals</a:t>
            </a:r>
            <a:endParaRPr lang="en-IE" sz="2800" dirty="0">
              <a:solidFill>
                <a:srgbClr val="660066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8" name="Rounded Rectangle 17"/>
          <p:cNvSpPr/>
          <p:nvPr/>
        </p:nvSpPr>
        <p:spPr bwMode="auto">
          <a:xfrm>
            <a:off x="2976349" y="4421859"/>
            <a:ext cx="3031067" cy="1517235"/>
          </a:xfrm>
          <a:prstGeom prst="roundRect">
            <a:avLst/>
          </a:prstGeom>
          <a:solidFill>
            <a:schemeClr val="bg1"/>
          </a:solidFill>
          <a:ln>
            <a:solidFill>
              <a:srgbClr val="80008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800" dirty="0" smtClean="0">
                <a:solidFill>
                  <a:srgbClr val="660066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Evaluation</a:t>
            </a:r>
            <a:endParaRPr lang="en-IE" sz="2800" dirty="0">
              <a:solidFill>
                <a:srgbClr val="660066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9" name="Rounded Rectangle 18"/>
          <p:cNvSpPr/>
          <p:nvPr/>
        </p:nvSpPr>
        <p:spPr bwMode="auto">
          <a:xfrm>
            <a:off x="6537066" y="4421859"/>
            <a:ext cx="3031067" cy="1517235"/>
          </a:xfrm>
          <a:prstGeom prst="roundRect">
            <a:avLst/>
          </a:prstGeom>
          <a:solidFill>
            <a:schemeClr val="bg1"/>
          </a:solidFill>
          <a:ln>
            <a:solidFill>
              <a:srgbClr val="80008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800" dirty="0" smtClean="0">
                <a:solidFill>
                  <a:srgbClr val="660066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Person Centred Planning</a:t>
            </a:r>
            <a:endParaRPr lang="en-IE" sz="2800" dirty="0">
              <a:solidFill>
                <a:srgbClr val="660066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20" name="Rounded Rectangle 19"/>
          <p:cNvSpPr/>
          <p:nvPr/>
        </p:nvSpPr>
        <p:spPr bwMode="auto">
          <a:xfrm>
            <a:off x="2872091" y="2222665"/>
            <a:ext cx="3031067" cy="1517235"/>
          </a:xfrm>
          <a:prstGeom prst="roundRect">
            <a:avLst/>
          </a:prstGeom>
          <a:solidFill>
            <a:schemeClr val="bg1"/>
          </a:solidFill>
          <a:ln>
            <a:solidFill>
              <a:srgbClr val="80008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800" dirty="0" smtClean="0">
                <a:solidFill>
                  <a:srgbClr val="660066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Values</a:t>
            </a:r>
            <a:endParaRPr lang="en-IE" sz="2800" dirty="0">
              <a:solidFill>
                <a:srgbClr val="660066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85437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6169">
        <p15:prstTrans prst="peelOff"/>
      </p:transition>
    </mc:Choice>
    <mc:Fallback xmlns="">
      <p:transition spd="slow" advTm="4616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9" grpId="0" animBg="1"/>
      <p:bldP spid="18" grpId="0" animBg="1"/>
      <p:bldP spid="19" grpId="0" animBg="1"/>
      <p:bldP spid="2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2" descr="G:\EWORX\QOLIVET\Depositphotos_small.jpg"/>
          <p:cNvPicPr>
            <a:picLocks noChangeAspect="1" noChangeArrowheads="1"/>
          </p:cNvPicPr>
          <p:nvPr/>
        </p:nvPicPr>
        <p:blipFill>
          <a:blip r:embed="rId6"/>
          <a:srcRect t="9172" b="9171"/>
          <a:stretch/>
        </p:blipFill>
        <p:spPr bwMode="auto">
          <a:xfrm>
            <a:off x="-63453" y="1154573"/>
            <a:ext cx="12193152" cy="5733256"/>
          </a:xfrm>
          <a:prstGeom prst="rect">
            <a:avLst/>
          </a:prstGeom>
          <a:noFill/>
        </p:spPr>
      </p:pic>
      <p:pic>
        <p:nvPicPr>
          <p:cNvPr id="8" name="Picture 25"/>
          <p:cNvPicPr>
            <a:picLocks noChangeAspect="1" noChangeArrowheads="1"/>
          </p:cNvPicPr>
          <p:nvPr/>
        </p:nvPicPr>
        <p:blipFill>
          <a:blip r:embed="rId7"/>
          <a:stretch/>
        </p:blipFill>
        <p:spPr bwMode="auto">
          <a:xfrm>
            <a:off x="155575" y="0"/>
            <a:ext cx="2079879" cy="118577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Content Placeholder 11"/>
          <p:cNvSpPr txBox="1">
            <a:spLocks/>
          </p:cNvSpPr>
          <p:nvPr/>
        </p:nvSpPr>
        <p:spPr bwMode="auto">
          <a:xfrm>
            <a:off x="2121407" y="308638"/>
            <a:ext cx="8375905" cy="730620"/>
          </a:xfrm>
          <a:prstGeom prst="rect">
            <a:avLst/>
          </a:prstGeom>
          <a:solidFill>
            <a:srgbClr val="8A3D72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ctr">
            <a:normAutofit/>
          </a:bodyPr>
          <a:lstStyle>
            <a:lvl1pPr marL="731520" indent="0" algn="l" defTabSz="914400" rtl="0" eaLnBrk="1" latinLnBrk="0" hangingPunct="1">
              <a:lnSpc>
                <a:spcPct val="100000"/>
              </a:lnSpc>
              <a:spcBef>
                <a:spcPts val="4800"/>
              </a:spcBef>
              <a:spcAft>
                <a:spcPts val="1800"/>
              </a:spcAft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800" dirty="0">
                <a:latin typeface="Segoe UI Light" panose="020B0502040204020203" pitchFamily="34" charset="0"/>
                <a:cs typeface="Segoe UI Light" panose="020B0502040204020203" pitchFamily="34" charset="0"/>
              </a:rPr>
              <a:t>Good Practice </a:t>
            </a:r>
            <a:r>
              <a:rPr lang="en-US" sz="28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Guideline </a:t>
            </a:r>
            <a:r>
              <a:rPr lang="en-US" sz="2800" dirty="0">
                <a:latin typeface="Segoe UI Light" panose="020B0502040204020203" pitchFamily="34" charset="0"/>
                <a:cs typeface="Segoe UI Light" panose="020B0502040204020203" pitchFamily="34" charset="0"/>
              </a:rPr>
              <a:t>11</a:t>
            </a:r>
          </a:p>
        </p:txBody>
      </p:sp>
      <p:pic>
        <p:nvPicPr>
          <p:cNvPr id="12" name="Picture 2" descr="G:\EWORX\QOLIVET\Depositphotos_small_coloured.jpg"/>
          <p:cNvPicPr>
            <a:picLocks noChangeAspect="1" noChangeArrowheads="1"/>
          </p:cNvPicPr>
          <p:nvPr/>
        </p:nvPicPr>
        <p:blipFill>
          <a:blip r:embed="rId8"/>
          <a:stretch/>
        </p:blipFill>
        <p:spPr bwMode="auto">
          <a:xfrm>
            <a:off x="10580368" y="330314"/>
            <a:ext cx="1231153" cy="708944"/>
          </a:xfrm>
          <a:prstGeom prst="rect">
            <a:avLst/>
          </a:prstGeom>
          <a:noFill/>
        </p:spPr>
      </p:pic>
      <p:sp>
        <p:nvSpPr>
          <p:cNvPr id="2" name="AutoShape 2" descr="Pinpoint - Gps Png PNG Image | Transparent PNG Free Download on Seek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3" name="AutoShape 4" descr="Pinpoint - Pinpoint PNG – Stunning free transparent png clipart images free  download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331949">
            <a:off x="1486742" y="1038580"/>
            <a:ext cx="9645234" cy="8267711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 bwMode="auto">
          <a:xfrm>
            <a:off x="938841" y="5926877"/>
            <a:ext cx="1672045" cy="731520"/>
          </a:xfrm>
          <a:prstGeom prst="roundRect">
            <a:avLst/>
          </a:prstGeom>
          <a:solidFill>
            <a:schemeClr val="bg1"/>
          </a:solidFill>
          <a:ln>
            <a:solidFill>
              <a:srgbClr val="3B66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Social Services</a:t>
            </a:r>
            <a:endParaRPr lang="en-IE" dirty="0">
              <a:solidFill>
                <a:schemeClr val="tx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3" name="Rounded Rectangle 12"/>
          <p:cNvSpPr/>
          <p:nvPr/>
        </p:nvSpPr>
        <p:spPr bwMode="auto">
          <a:xfrm>
            <a:off x="1688830" y="3215993"/>
            <a:ext cx="1672045" cy="731520"/>
          </a:xfrm>
          <a:prstGeom prst="roundRect">
            <a:avLst/>
          </a:prstGeom>
          <a:solidFill>
            <a:schemeClr val="bg1"/>
          </a:solidFill>
          <a:ln>
            <a:solidFill>
              <a:srgbClr val="3B66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Labour Market</a:t>
            </a:r>
            <a:endParaRPr lang="en-IE" dirty="0">
              <a:solidFill>
                <a:schemeClr val="tx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4" name="Rounded Rectangle 13"/>
          <p:cNvSpPr/>
          <p:nvPr/>
        </p:nvSpPr>
        <p:spPr bwMode="auto">
          <a:xfrm>
            <a:off x="4361078" y="3730143"/>
            <a:ext cx="1672045" cy="731520"/>
          </a:xfrm>
          <a:prstGeom prst="roundRect">
            <a:avLst/>
          </a:prstGeom>
          <a:solidFill>
            <a:schemeClr val="bg1"/>
          </a:solidFill>
          <a:ln>
            <a:solidFill>
              <a:srgbClr val="3B66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Recreational Groups</a:t>
            </a:r>
            <a:endParaRPr lang="en-IE" dirty="0">
              <a:solidFill>
                <a:schemeClr val="tx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5" name="Rounded Rectangle 14"/>
          <p:cNvSpPr/>
          <p:nvPr/>
        </p:nvSpPr>
        <p:spPr bwMode="auto">
          <a:xfrm>
            <a:off x="7241744" y="3425281"/>
            <a:ext cx="1672045" cy="731520"/>
          </a:xfrm>
          <a:prstGeom prst="roundRect">
            <a:avLst/>
          </a:prstGeom>
          <a:solidFill>
            <a:schemeClr val="bg1"/>
          </a:solidFill>
          <a:ln>
            <a:solidFill>
              <a:srgbClr val="3B66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Community Organisations</a:t>
            </a:r>
            <a:endParaRPr lang="en-IE" dirty="0">
              <a:solidFill>
                <a:schemeClr val="tx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6" name="Rounded Rectangle 15"/>
          <p:cNvSpPr/>
          <p:nvPr/>
        </p:nvSpPr>
        <p:spPr bwMode="auto">
          <a:xfrm>
            <a:off x="9927001" y="2198263"/>
            <a:ext cx="1672045" cy="731520"/>
          </a:xfrm>
          <a:prstGeom prst="roundRect">
            <a:avLst/>
          </a:prstGeom>
          <a:solidFill>
            <a:schemeClr val="bg1"/>
          </a:solidFill>
          <a:ln>
            <a:solidFill>
              <a:srgbClr val="3B66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Health Services</a:t>
            </a:r>
            <a:endParaRPr lang="en-IE" dirty="0">
              <a:solidFill>
                <a:schemeClr val="tx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23" name="Rectangle 22"/>
          <p:cNvSpPr/>
          <p:nvPr/>
        </p:nvSpPr>
        <p:spPr bwMode="auto">
          <a:xfrm>
            <a:off x="846009" y="1388728"/>
            <a:ext cx="8067779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IE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Collaboration with communities and other agencies enhances QoL impact</a:t>
            </a:r>
          </a:p>
        </p:txBody>
      </p:sp>
      <p:sp>
        <p:nvSpPr>
          <p:cNvPr id="9" name="AutoShape 6" descr="Premium Vector | People at cartoon picnic, happy park leisure illustration.  summer nature landscape and family lifestyle at outdoor city. man woman  activity near tree, group character weekend .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pic>
        <p:nvPicPr>
          <p:cNvPr id="25" name="Picture 2" descr="Thinking Cartoon Man and Question Mark Stock Illustration - Illustration of  help, background: 6187286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025" y="2462695"/>
            <a:ext cx="1093631" cy="1365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File:Group people icon.svg - Wikimedia Commons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753391" y="4621086"/>
            <a:ext cx="2019263" cy="14273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32695" y="3215993"/>
            <a:ext cx="500307" cy="500307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 bwMode="auto">
          <a:xfrm>
            <a:off x="1774863" y="5214623"/>
            <a:ext cx="500307" cy="50030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 bwMode="auto">
          <a:xfrm>
            <a:off x="5809052" y="3138158"/>
            <a:ext cx="500307" cy="50030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 bwMode="auto">
          <a:xfrm>
            <a:off x="7958744" y="4218180"/>
            <a:ext cx="500307" cy="50030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 bwMode="auto">
          <a:xfrm>
            <a:off x="10493809" y="1645551"/>
            <a:ext cx="500307" cy="500307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18040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71282">
        <p15:prstTrans prst="peelOff"/>
      </p:transition>
    </mc:Choice>
    <mc:Fallback xmlns="">
      <p:transition spd="slow" advTm="7128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6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250"/>
                            </p:stCondLst>
                            <p:childTnLst>
                              <p:par>
                                <p:cTn id="32" presetID="45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000"/>
                            </p:stCondLst>
                            <p:childTnLst>
                              <p:par>
                                <p:cTn id="38" presetID="26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9250"/>
                            </p:stCondLst>
                            <p:childTnLst>
                              <p:par>
                                <p:cTn id="55" presetID="45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2000"/>
                            </p:stCondLst>
                            <p:childTnLst>
                              <p:par>
                                <p:cTn id="61" presetID="26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4250"/>
                            </p:stCondLst>
                            <p:childTnLst>
                              <p:par>
                                <p:cTn id="78" presetID="4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7250"/>
                            </p:stCondLst>
                            <p:childTnLst>
                              <p:par>
                                <p:cTn id="84" presetID="26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9500"/>
                            </p:stCondLst>
                            <p:childTnLst>
                              <p:par>
                                <p:cTn id="101" presetID="4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2500"/>
                            </p:stCondLst>
                            <p:childTnLst>
                              <p:par>
                                <p:cTn id="107" presetID="26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0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2" descr="G:\EWORX\QOLIVET\Depositphotos_small.jpg"/>
          <p:cNvPicPr>
            <a:picLocks noChangeAspect="1" noChangeArrowheads="1"/>
          </p:cNvPicPr>
          <p:nvPr/>
        </p:nvPicPr>
        <p:blipFill>
          <a:blip r:embed="rId6"/>
          <a:srcRect t="9172" b="9171"/>
          <a:stretch/>
        </p:blipFill>
        <p:spPr bwMode="auto">
          <a:xfrm>
            <a:off x="1566391" y="1293580"/>
            <a:ext cx="10429665" cy="4904059"/>
          </a:xfrm>
          <a:prstGeom prst="rect">
            <a:avLst/>
          </a:prstGeom>
          <a:noFill/>
        </p:spPr>
      </p:pic>
      <p:pic>
        <p:nvPicPr>
          <p:cNvPr id="8" name="Picture 25"/>
          <p:cNvPicPr>
            <a:picLocks noChangeAspect="1" noChangeArrowheads="1"/>
          </p:cNvPicPr>
          <p:nvPr/>
        </p:nvPicPr>
        <p:blipFill>
          <a:blip r:embed="rId7"/>
          <a:stretch/>
        </p:blipFill>
        <p:spPr bwMode="auto">
          <a:xfrm>
            <a:off x="0" y="43533"/>
            <a:ext cx="2079879" cy="118577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Content Placeholder 11"/>
          <p:cNvSpPr txBox="1">
            <a:spLocks/>
          </p:cNvSpPr>
          <p:nvPr/>
        </p:nvSpPr>
        <p:spPr bwMode="auto">
          <a:xfrm>
            <a:off x="2142171" y="319476"/>
            <a:ext cx="8375905" cy="730620"/>
          </a:xfrm>
          <a:prstGeom prst="rect">
            <a:avLst/>
          </a:prstGeom>
          <a:solidFill>
            <a:srgbClr val="8A3D72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ctr">
            <a:normAutofit/>
          </a:bodyPr>
          <a:lstStyle>
            <a:lvl1pPr marL="731520" indent="0" algn="l" defTabSz="914400" rtl="0" eaLnBrk="1" latinLnBrk="0" hangingPunct="1">
              <a:lnSpc>
                <a:spcPct val="100000"/>
              </a:lnSpc>
              <a:spcBef>
                <a:spcPts val="4800"/>
              </a:spcBef>
              <a:spcAft>
                <a:spcPts val="1800"/>
              </a:spcAft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800" dirty="0">
                <a:latin typeface="Segoe UI Light" panose="020B0502040204020203" pitchFamily="34" charset="0"/>
                <a:cs typeface="Segoe UI Light" panose="020B0502040204020203" pitchFamily="34" charset="0"/>
              </a:rPr>
              <a:t>Good Practice Guideline 12</a:t>
            </a:r>
          </a:p>
        </p:txBody>
      </p:sp>
      <p:pic>
        <p:nvPicPr>
          <p:cNvPr id="12" name="Picture 2" descr="G:\EWORX\QOLIVET\Depositphotos_small_coloured.jpg"/>
          <p:cNvPicPr>
            <a:picLocks noChangeAspect="1" noChangeArrowheads="1"/>
          </p:cNvPicPr>
          <p:nvPr/>
        </p:nvPicPr>
        <p:blipFill>
          <a:blip r:embed="rId8"/>
          <a:stretch/>
        </p:blipFill>
        <p:spPr bwMode="auto">
          <a:xfrm>
            <a:off x="10580368" y="330314"/>
            <a:ext cx="1231153" cy="708944"/>
          </a:xfrm>
          <a:prstGeom prst="rect">
            <a:avLst/>
          </a:prstGeom>
          <a:noFill/>
        </p:spPr>
      </p:pic>
      <p:graphicFrame>
        <p:nvGraphicFramePr>
          <p:cNvPr id="3" name="Diagram 2"/>
          <p:cNvGraphicFramePr/>
          <p:nvPr>
            <p:extLst/>
          </p:nvPr>
        </p:nvGraphicFramePr>
        <p:xfrm>
          <a:off x="664028" y="1159948"/>
          <a:ext cx="10168345" cy="56434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6" name="Rectangle 5"/>
          <p:cNvSpPr/>
          <p:nvPr/>
        </p:nvSpPr>
        <p:spPr>
          <a:xfrm>
            <a:off x="664028" y="1419356"/>
            <a:ext cx="9165771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IE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Synergies between community care and VET are central to improving QoL impact</a:t>
            </a:r>
          </a:p>
        </p:txBody>
      </p:sp>
      <p:sp>
        <p:nvSpPr>
          <p:cNvPr id="9" name="Rounded Rectangle 8"/>
          <p:cNvSpPr/>
          <p:nvPr/>
        </p:nvSpPr>
        <p:spPr bwMode="auto">
          <a:xfrm>
            <a:off x="491970" y="2746882"/>
            <a:ext cx="1979023" cy="822960"/>
          </a:xfrm>
          <a:prstGeom prst="roundRect">
            <a:avLst/>
          </a:prstGeom>
          <a:solidFill>
            <a:schemeClr val="bg1"/>
          </a:solidFill>
          <a:ln>
            <a:solidFill>
              <a:srgbClr val="3B6675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400" dirty="0" smtClean="0">
                <a:solidFill>
                  <a:srgbClr val="3B6675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Personal Growth</a:t>
            </a:r>
            <a:endParaRPr lang="en-IE" sz="2400" dirty="0">
              <a:solidFill>
                <a:srgbClr val="3B6675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0" name="Rounded Rectangle 9"/>
          <p:cNvSpPr/>
          <p:nvPr/>
        </p:nvSpPr>
        <p:spPr bwMode="auto">
          <a:xfrm>
            <a:off x="576879" y="4473758"/>
            <a:ext cx="1979023" cy="822960"/>
          </a:xfrm>
          <a:prstGeom prst="roundRect">
            <a:avLst/>
          </a:prstGeom>
          <a:solidFill>
            <a:schemeClr val="bg1"/>
          </a:solidFill>
          <a:ln>
            <a:solidFill>
              <a:srgbClr val="3B6675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400" dirty="0" smtClean="0">
                <a:solidFill>
                  <a:srgbClr val="3B6675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Social Participation</a:t>
            </a:r>
            <a:endParaRPr lang="en-IE" sz="2400" dirty="0">
              <a:solidFill>
                <a:srgbClr val="3B6675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3" name="Rounded Rectangle 12"/>
          <p:cNvSpPr/>
          <p:nvPr/>
        </p:nvSpPr>
        <p:spPr bwMode="auto">
          <a:xfrm>
            <a:off x="3858759" y="5786159"/>
            <a:ext cx="2300378" cy="822960"/>
          </a:xfrm>
          <a:prstGeom prst="roundRect">
            <a:avLst/>
          </a:prstGeom>
          <a:solidFill>
            <a:schemeClr val="bg1"/>
          </a:solidFill>
          <a:ln>
            <a:solidFill>
              <a:srgbClr val="3B6675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400" dirty="0" smtClean="0">
                <a:solidFill>
                  <a:srgbClr val="3B6675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Environmental Supports</a:t>
            </a:r>
            <a:endParaRPr lang="en-IE" sz="2400" dirty="0">
              <a:solidFill>
                <a:srgbClr val="3B6675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4" name="Rounded Rectangle 13"/>
          <p:cNvSpPr/>
          <p:nvPr/>
        </p:nvSpPr>
        <p:spPr bwMode="auto">
          <a:xfrm>
            <a:off x="9287814" y="2630535"/>
            <a:ext cx="2422235" cy="822960"/>
          </a:xfrm>
          <a:prstGeom prst="roundRect">
            <a:avLst/>
          </a:prstGeom>
          <a:solidFill>
            <a:schemeClr val="bg1"/>
          </a:solidFill>
          <a:ln>
            <a:solidFill>
              <a:srgbClr val="3B6675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400" dirty="0" smtClean="0">
                <a:solidFill>
                  <a:srgbClr val="3B6675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Effective Learning Skills</a:t>
            </a:r>
            <a:endParaRPr lang="en-IE" sz="2400" dirty="0">
              <a:solidFill>
                <a:srgbClr val="3B6675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5" name="Rounded Rectangle 14"/>
          <p:cNvSpPr/>
          <p:nvPr/>
        </p:nvSpPr>
        <p:spPr bwMode="auto">
          <a:xfrm>
            <a:off x="9186344" y="4794274"/>
            <a:ext cx="2625177" cy="1246046"/>
          </a:xfrm>
          <a:prstGeom prst="roundRect">
            <a:avLst/>
          </a:prstGeom>
          <a:solidFill>
            <a:schemeClr val="bg1"/>
          </a:solidFill>
          <a:ln>
            <a:solidFill>
              <a:srgbClr val="3B6675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400" dirty="0" smtClean="0">
                <a:solidFill>
                  <a:srgbClr val="3B6675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Accessible Learning Environments </a:t>
            </a:r>
            <a:endParaRPr lang="en-IE" sz="2400" dirty="0">
              <a:solidFill>
                <a:srgbClr val="3B6675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273496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70242">
        <p15:prstTrans prst="peelOff"/>
      </p:transition>
    </mc:Choice>
    <mc:Fallback xmlns="">
      <p:transition spd="slow" advTm="7024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6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750"/>
                            </p:stCondLst>
                            <p:childTnLst>
                              <p:par>
                                <p:cTn id="43" presetID="26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"/>
                            </p:stCondLst>
                            <p:childTnLst>
                              <p:par>
                                <p:cTn id="78" presetID="26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3" grpId="0" animBg="1"/>
      <p:bldP spid="14" grpId="0" animBg="1"/>
      <p:bldP spid="1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2" descr="G:\EWORX\QOLIVET\Depositphotos_small.jpg"/>
          <p:cNvPicPr>
            <a:picLocks noChangeAspect="1" noChangeArrowheads="1"/>
          </p:cNvPicPr>
          <p:nvPr/>
        </p:nvPicPr>
        <p:blipFill>
          <a:blip r:embed="rId6"/>
          <a:srcRect t="9172" b="9171"/>
          <a:stretch/>
        </p:blipFill>
        <p:spPr bwMode="auto">
          <a:xfrm>
            <a:off x="0" y="1169090"/>
            <a:ext cx="12193152" cy="5733256"/>
          </a:xfrm>
          <a:prstGeom prst="rect">
            <a:avLst/>
          </a:prstGeom>
          <a:noFill/>
        </p:spPr>
      </p:pic>
      <p:pic>
        <p:nvPicPr>
          <p:cNvPr id="8" name="Picture 25"/>
          <p:cNvPicPr>
            <a:picLocks noChangeAspect="1" noChangeArrowheads="1"/>
          </p:cNvPicPr>
          <p:nvPr/>
        </p:nvPicPr>
        <p:blipFill>
          <a:blip r:embed="rId7"/>
          <a:stretch/>
        </p:blipFill>
        <p:spPr bwMode="auto">
          <a:xfrm>
            <a:off x="41528" y="5270"/>
            <a:ext cx="2079879" cy="118577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Content Placeholder 11"/>
          <p:cNvSpPr txBox="1">
            <a:spLocks/>
          </p:cNvSpPr>
          <p:nvPr/>
        </p:nvSpPr>
        <p:spPr bwMode="auto">
          <a:xfrm>
            <a:off x="2121407" y="308638"/>
            <a:ext cx="8375905" cy="730620"/>
          </a:xfrm>
          <a:prstGeom prst="rect">
            <a:avLst/>
          </a:prstGeom>
          <a:solidFill>
            <a:srgbClr val="8A3D72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ctr">
            <a:normAutofit/>
          </a:bodyPr>
          <a:lstStyle>
            <a:lvl1pPr marL="731520" indent="0" algn="l" defTabSz="914400" rtl="0" eaLnBrk="1" latinLnBrk="0" hangingPunct="1">
              <a:lnSpc>
                <a:spcPct val="100000"/>
              </a:lnSpc>
              <a:spcBef>
                <a:spcPts val="4800"/>
              </a:spcBef>
              <a:spcAft>
                <a:spcPts val="1800"/>
              </a:spcAft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800" dirty="0">
                <a:latin typeface="Segoe UI Light" panose="020B0502040204020203" pitchFamily="34" charset="0"/>
                <a:cs typeface="Segoe UI Light" panose="020B0502040204020203" pitchFamily="34" charset="0"/>
              </a:rPr>
              <a:t>Good Practice Guideline 13</a:t>
            </a:r>
          </a:p>
        </p:txBody>
      </p:sp>
      <p:pic>
        <p:nvPicPr>
          <p:cNvPr id="12" name="Picture 2" descr="G:\EWORX\QOLIVET\Depositphotos_small_coloured.jpg"/>
          <p:cNvPicPr>
            <a:picLocks noChangeAspect="1" noChangeArrowheads="1"/>
          </p:cNvPicPr>
          <p:nvPr/>
        </p:nvPicPr>
        <p:blipFill>
          <a:blip r:embed="rId8"/>
          <a:stretch/>
        </p:blipFill>
        <p:spPr bwMode="auto">
          <a:xfrm>
            <a:off x="10497312" y="330314"/>
            <a:ext cx="1231153" cy="708944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622934" y="1342626"/>
            <a:ext cx="10728690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IE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Community-wide awareness of QoL principles need to be promoted</a:t>
            </a:r>
          </a:p>
        </p:txBody>
      </p:sp>
      <p:sp>
        <p:nvSpPr>
          <p:cNvPr id="3" name="Rectangle 2"/>
          <p:cNvSpPr/>
          <p:nvPr/>
        </p:nvSpPr>
        <p:spPr>
          <a:xfrm rot="2593176">
            <a:off x="4541755" y="2462213"/>
            <a:ext cx="3260436" cy="3318934"/>
          </a:xfrm>
          <a:prstGeom prst="rect">
            <a:avLst/>
          </a:prstGeom>
          <a:solidFill>
            <a:srgbClr val="8A3D72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" name="Rounded Rectangle 8"/>
          <p:cNvSpPr/>
          <p:nvPr/>
        </p:nvSpPr>
        <p:spPr>
          <a:xfrm>
            <a:off x="6399580" y="2084985"/>
            <a:ext cx="3798073" cy="1761499"/>
          </a:xfrm>
          <a:prstGeom prst="roundRect">
            <a:avLst/>
          </a:prstGeom>
          <a:solidFill>
            <a:schemeClr val="bg1"/>
          </a:solidFill>
          <a:ln>
            <a:solidFill>
              <a:srgbClr val="80008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800" dirty="0" smtClean="0">
                <a:solidFill>
                  <a:srgbClr val="660066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Support Valued Work &amp; Community Roles</a:t>
            </a:r>
            <a:endParaRPr lang="en-IE" sz="2800" dirty="0">
              <a:solidFill>
                <a:srgbClr val="660066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8" name="Rounded Rectangle 17"/>
          <p:cNvSpPr/>
          <p:nvPr/>
        </p:nvSpPr>
        <p:spPr bwMode="auto">
          <a:xfrm>
            <a:off x="2252800" y="4355912"/>
            <a:ext cx="3734479" cy="1761499"/>
          </a:xfrm>
          <a:prstGeom prst="roundRect">
            <a:avLst/>
          </a:prstGeom>
          <a:solidFill>
            <a:schemeClr val="bg1"/>
          </a:solidFill>
          <a:ln>
            <a:solidFill>
              <a:srgbClr val="80008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800" dirty="0" smtClean="0">
                <a:solidFill>
                  <a:srgbClr val="660066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Dismantle Stereotypes</a:t>
            </a:r>
            <a:endParaRPr lang="en-IE" sz="2800" dirty="0">
              <a:solidFill>
                <a:srgbClr val="660066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9" name="Rounded Rectangle 18"/>
          <p:cNvSpPr/>
          <p:nvPr/>
        </p:nvSpPr>
        <p:spPr bwMode="auto">
          <a:xfrm>
            <a:off x="6341212" y="4355912"/>
            <a:ext cx="3749934" cy="1761499"/>
          </a:xfrm>
          <a:prstGeom prst="roundRect">
            <a:avLst/>
          </a:prstGeom>
          <a:solidFill>
            <a:schemeClr val="bg1"/>
          </a:solidFill>
          <a:ln>
            <a:solidFill>
              <a:srgbClr val="80008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800" dirty="0" smtClean="0">
                <a:solidFill>
                  <a:srgbClr val="660066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Foster Community Experience</a:t>
            </a:r>
            <a:endParaRPr lang="en-IE" sz="2800" dirty="0">
              <a:solidFill>
                <a:srgbClr val="660066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20" name="Rounded Rectangle 19"/>
          <p:cNvSpPr/>
          <p:nvPr/>
        </p:nvSpPr>
        <p:spPr bwMode="auto">
          <a:xfrm>
            <a:off x="2252800" y="2084985"/>
            <a:ext cx="3675941" cy="1761499"/>
          </a:xfrm>
          <a:prstGeom prst="roundRect">
            <a:avLst/>
          </a:prstGeom>
          <a:solidFill>
            <a:schemeClr val="bg1"/>
          </a:solidFill>
          <a:ln>
            <a:solidFill>
              <a:srgbClr val="80008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800" dirty="0" smtClean="0">
                <a:solidFill>
                  <a:srgbClr val="660066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Reduce Negative Attitudes</a:t>
            </a:r>
            <a:endParaRPr lang="en-IE" sz="2800" dirty="0">
              <a:solidFill>
                <a:srgbClr val="660066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998361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71717">
        <p15:prstTrans prst="peelOff"/>
      </p:transition>
    </mc:Choice>
    <mc:Fallback xmlns="">
      <p:transition spd="slow" advTm="7171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9" grpId="0" animBg="1"/>
      <p:bldP spid="18" grpId="0" animBg="1"/>
      <p:bldP spid="19" grpId="0" animBg="1"/>
      <p:bldP spid="2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2" descr="G:\EWORX\QOLIVET\Depositphotos_small.jpg"/>
          <p:cNvPicPr>
            <a:picLocks noChangeAspect="1" noChangeArrowheads="1"/>
          </p:cNvPicPr>
          <p:nvPr/>
        </p:nvPicPr>
        <p:blipFill>
          <a:blip r:embed="rId6"/>
          <a:srcRect t="9172" b="9171"/>
          <a:stretch/>
        </p:blipFill>
        <p:spPr bwMode="auto">
          <a:xfrm>
            <a:off x="0" y="1236628"/>
            <a:ext cx="12193152" cy="5733256"/>
          </a:xfrm>
          <a:prstGeom prst="rect">
            <a:avLst/>
          </a:prstGeom>
          <a:noFill/>
        </p:spPr>
      </p:pic>
      <p:pic>
        <p:nvPicPr>
          <p:cNvPr id="8" name="Picture 25"/>
          <p:cNvPicPr>
            <a:picLocks noChangeAspect="1" noChangeArrowheads="1"/>
          </p:cNvPicPr>
          <p:nvPr/>
        </p:nvPicPr>
        <p:blipFill>
          <a:blip r:embed="rId7"/>
          <a:stretch/>
        </p:blipFill>
        <p:spPr bwMode="auto">
          <a:xfrm>
            <a:off x="0" y="50854"/>
            <a:ext cx="2079879" cy="118577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Content Placeholder 11"/>
          <p:cNvSpPr txBox="1">
            <a:spLocks/>
          </p:cNvSpPr>
          <p:nvPr/>
        </p:nvSpPr>
        <p:spPr bwMode="auto">
          <a:xfrm>
            <a:off x="2121407" y="308638"/>
            <a:ext cx="8375905" cy="730620"/>
          </a:xfrm>
          <a:prstGeom prst="rect">
            <a:avLst/>
          </a:prstGeom>
          <a:solidFill>
            <a:srgbClr val="8A3D72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ctr">
            <a:normAutofit/>
          </a:bodyPr>
          <a:lstStyle>
            <a:lvl1pPr marL="731520" indent="0" algn="l" defTabSz="914400" rtl="0" eaLnBrk="1" latinLnBrk="0" hangingPunct="1">
              <a:lnSpc>
                <a:spcPct val="100000"/>
              </a:lnSpc>
              <a:spcBef>
                <a:spcPts val="4800"/>
              </a:spcBef>
              <a:spcAft>
                <a:spcPts val="1800"/>
              </a:spcAft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800" dirty="0">
                <a:latin typeface="Segoe UI Light" panose="020B0502040204020203" pitchFamily="34" charset="0"/>
                <a:cs typeface="Segoe UI Light" panose="020B0502040204020203" pitchFamily="34" charset="0"/>
              </a:rPr>
              <a:t>Good Practice Guideline 14</a:t>
            </a:r>
          </a:p>
        </p:txBody>
      </p:sp>
      <p:pic>
        <p:nvPicPr>
          <p:cNvPr id="12" name="Picture 2" descr="G:\EWORX\QOLIVET\Depositphotos_small_coloured.jpg"/>
          <p:cNvPicPr>
            <a:picLocks noChangeAspect="1" noChangeArrowheads="1"/>
          </p:cNvPicPr>
          <p:nvPr/>
        </p:nvPicPr>
        <p:blipFill>
          <a:blip r:embed="rId8"/>
          <a:stretch/>
        </p:blipFill>
        <p:spPr bwMode="auto">
          <a:xfrm>
            <a:off x="10580368" y="330314"/>
            <a:ext cx="1231153" cy="708944"/>
          </a:xfrm>
          <a:prstGeom prst="rect">
            <a:avLst/>
          </a:prstGeom>
          <a:noFill/>
        </p:spPr>
      </p:pic>
      <p:graphicFrame>
        <p:nvGraphicFramePr>
          <p:cNvPr id="2" name="Diagram 1"/>
          <p:cNvGraphicFramePr/>
          <p:nvPr>
            <p:extLst/>
          </p:nvPr>
        </p:nvGraphicFramePr>
        <p:xfrm>
          <a:off x="183060" y="1239729"/>
          <a:ext cx="11090186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3" name="Rectangle 2"/>
          <p:cNvSpPr/>
          <p:nvPr/>
        </p:nvSpPr>
        <p:spPr>
          <a:xfrm>
            <a:off x="755467" y="1337392"/>
            <a:ext cx="7572103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IE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QoL impact must be supported by system policies, processes and training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2069147" y="4210831"/>
            <a:ext cx="1979023" cy="822960"/>
          </a:xfrm>
          <a:prstGeom prst="roundRect">
            <a:avLst/>
          </a:prstGeom>
          <a:solidFill>
            <a:schemeClr val="bg1"/>
          </a:solidFill>
          <a:ln>
            <a:solidFill>
              <a:srgbClr val="3B6675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400" dirty="0" smtClean="0">
                <a:solidFill>
                  <a:srgbClr val="3B6675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Employment</a:t>
            </a:r>
            <a:endParaRPr lang="en-IE" sz="2400" dirty="0">
              <a:solidFill>
                <a:srgbClr val="3B6675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0" name="Rounded Rectangle 9"/>
          <p:cNvSpPr/>
          <p:nvPr/>
        </p:nvSpPr>
        <p:spPr bwMode="auto">
          <a:xfrm>
            <a:off x="3689622" y="5345279"/>
            <a:ext cx="2244634" cy="988404"/>
          </a:xfrm>
          <a:prstGeom prst="roundRect">
            <a:avLst/>
          </a:prstGeom>
          <a:solidFill>
            <a:schemeClr val="bg1"/>
          </a:solidFill>
          <a:ln>
            <a:solidFill>
              <a:srgbClr val="66006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400" dirty="0" smtClean="0">
                <a:solidFill>
                  <a:srgbClr val="660066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Social Protection</a:t>
            </a:r>
            <a:endParaRPr lang="en-IE" sz="2400" dirty="0">
              <a:solidFill>
                <a:srgbClr val="660066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3" name="Rounded Rectangle 12"/>
          <p:cNvSpPr/>
          <p:nvPr/>
        </p:nvSpPr>
        <p:spPr bwMode="auto">
          <a:xfrm>
            <a:off x="5934256" y="4126522"/>
            <a:ext cx="1828800" cy="822960"/>
          </a:xfrm>
          <a:prstGeom prst="roundRect">
            <a:avLst/>
          </a:prstGeom>
          <a:solidFill>
            <a:schemeClr val="bg1"/>
          </a:solidFill>
          <a:ln>
            <a:solidFill>
              <a:srgbClr val="3B6675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400" dirty="0" smtClean="0">
                <a:solidFill>
                  <a:srgbClr val="8A3D7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Education</a:t>
            </a:r>
            <a:endParaRPr lang="en-IE" sz="2400" dirty="0">
              <a:solidFill>
                <a:srgbClr val="8A3D72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4" name="Rounded Rectangle 13"/>
          <p:cNvSpPr/>
          <p:nvPr/>
        </p:nvSpPr>
        <p:spPr bwMode="auto">
          <a:xfrm>
            <a:off x="7148103" y="5312109"/>
            <a:ext cx="2116183" cy="1021574"/>
          </a:xfrm>
          <a:prstGeom prst="roundRect">
            <a:avLst/>
          </a:prstGeom>
          <a:solidFill>
            <a:schemeClr val="bg1"/>
          </a:solidFill>
          <a:ln>
            <a:solidFill>
              <a:srgbClr val="66006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400" dirty="0" smtClean="0">
                <a:solidFill>
                  <a:srgbClr val="3B6675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Goods &amp; Services</a:t>
            </a:r>
            <a:endParaRPr lang="en-IE" sz="2400" dirty="0">
              <a:solidFill>
                <a:srgbClr val="3B6675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754120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61321">
        <p15:prstTrans prst="peelOff"/>
      </p:transition>
    </mc:Choice>
    <mc:Fallback xmlns="">
      <p:transition spd="slow" advTm="6132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 animBg="1"/>
      <p:bldP spid="10" grpId="0" animBg="1"/>
      <p:bldP spid="13" grpId="0" animBg="1"/>
      <p:bldP spid="1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2" descr="G:\EWORX\QOLIVET\Depositphotos_small.jpg"/>
          <p:cNvPicPr>
            <a:picLocks noChangeAspect="1" noChangeArrowheads="1"/>
          </p:cNvPicPr>
          <p:nvPr/>
        </p:nvPicPr>
        <p:blipFill>
          <a:blip r:embed="rId5"/>
          <a:srcRect t="9172" b="9171"/>
          <a:stretch/>
        </p:blipFill>
        <p:spPr bwMode="auto">
          <a:xfrm>
            <a:off x="49167" y="1159287"/>
            <a:ext cx="12193152" cy="5733256"/>
          </a:xfrm>
          <a:prstGeom prst="rect">
            <a:avLst/>
          </a:prstGeom>
          <a:noFill/>
        </p:spPr>
      </p:pic>
      <p:pic>
        <p:nvPicPr>
          <p:cNvPr id="8" name="Picture 25"/>
          <p:cNvPicPr>
            <a:picLocks noChangeAspect="1" noChangeArrowheads="1"/>
          </p:cNvPicPr>
          <p:nvPr/>
        </p:nvPicPr>
        <p:blipFill>
          <a:blip r:embed="rId6"/>
          <a:stretch/>
        </p:blipFill>
        <p:spPr bwMode="auto">
          <a:xfrm>
            <a:off x="0" y="50854"/>
            <a:ext cx="2079879" cy="118577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Content Placeholder 11"/>
          <p:cNvSpPr txBox="1">
            <a:spLocks/>
          </p:cNvSpPr>
          <p:nvPr/>
        </p:nvSpPr>
        <p:spPr bwMode="auto">
          <a:xfrm>
            <a:off x="2121407" y="308638"/>
            <a:ext cx="8375905" cy="730620"/>
          </a:xfrm>
          <a:prstGeom prst="rect">
            <a:avLst/>
          </a:prstGeom>
          <a:solidFill>
            <a:srgbClr val="8A3D72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ctr">
            <a:normAutofit/>
          </a:bodyPr>
          <a:lstStyle>
            <a:lvl1pPr marL="731520" indent="0" algn="l" defTabSz="914400" rtl="0" eaLnBrk="1" latinLnBrk="0" hangingPunct="1">
              <a:lnSpc>
                <a:spcPct val="100000"/>
              </a:lnSpc>
              <a:spcBef>
                <a:spcPts val="4800"/>
              </a:spcBef>
              <a:spcAft>
                <a:spcPts val="1800"/>
              </a:spcAft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800" dirty="0">
                <a:latin typeface="Segoe UI Light" panose="020B0502040204020203" pitchFamily="34" charset="0"/>
                <a:cs typeface="Segoe UI Light" panose="020B0502040204020203" pitchFamily="34" charset="0"/>
              </a:rPr>
              <a:t>Good Practice Guideline 15</a:t>
            </a:r>
          </a:p>
        </p:txBody>
      </p:sp>
      <p:pic>
        <p:nvPicPr>
          <p:cNvPr id="12" name="Picture 2" descr="G:\EWORX\QOLIVET\Depositphotos_small_coloured.jpg"/>
          <p:cNvPicPr>
            <a:picLocks noChangeAspect="1" noChangeArrowheads="1"/>
          </p:cNvPicPr>
          <p:nvPr/>
        </p:nvPicPr>
        <p:blipFill>
          <a:blip r:embed="rId7"/>
          <a:stretch/>
        </p:blipFill>
        <p:spPr bwMode="auto">
          <a:xfrm>
            <a:off x="10580368" y="330314"/>
            <a:ext cx="1231153" cy="708944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637532" y="1171330"/>
            <a:ext cx="11149515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IE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QoL outcomes can be enhanced through inclusive and person-centred strategies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489857" y="1704479"/>
            <a:ext cx="5403667" cy="665401"/>
          </a:xfrm>
          <a:prstGeom prst="roundRect">
            <a:avLst/>
          </a:prstGeom>
          <a:solidFill>
            <a:schemeClr val="bg1"/>
          </a:solidFill>
          <a:ln>
            <a:solidFill>
              <a:srgbClr val="DBA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800"/>
              </a:spcAft>
              <a:defRPr/>
            </a:pPr>
            <a:r>
              <a:rPr lang="en-IE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Person-centred delivery and organisational ethos</a:t>
            </a:r>
          </a:p>
        </p:txBody>
      </p:sp>
      <p:sp>
        <p:nvSpPr>
          <p:cNvPr id="9" name="Rounded Rectangle 8"/>
          <p:cNvSpPr/>
          <p:nvPr/>
        </p:nvSpPr>
        <p:spPr bwMode="auto">
          <a:xfrm>
            <a:off x="489857" y="2499476"/>
            <a:ext cx="5403667" cy="636597"/>
          </a:xfrm>
          <a:prstGeom prst="roundRect">
            <a:avLst/>
          </a:prstGeom>
          <a:solidFill>
            <a:schemeClr val="bg1"/>
          </a:solidFill>
          <a:ln>
            <a:solidFill>
              <a:srgbClr val="DBA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800"/>
              </a:spcAft>
              <a:defRPr/>
            </a:pPr>
            <a:r>
              <a:rPr lang="en-IE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 holistic and biopsychosocial approach </a:t>
            </a:r>
          </a:p>
        </p:txBody>
      </p:sp>
      <p:sp>
        <p:nvSpPr>
          <p:cNvPr id="10" name="Rounded Rectangle 9"/>
          <p:cNvSpPr/>
          <p:nvPr/>
        </p:nvSpPr>
        <p:spPr bwMode="auto">
          <a:xfrm>
            <a:off x="489857" y="3284156"/>
            <a:ext cx="5403667" cy="881743"/>
          </a:xfrm>
          <a:prstGeom prst="roundRect">
            <a:avLst/>
          </a:prstGeom>
          <a:solidFill>
            <a:schemeClr val="bg1"/>
          </a:solidFill>
          <a:ln>
            <a:solidFill>
              <a:srgbClr val="DBA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800"/>
              </a:spcAft>
              <a:defRPr/>
            </a:pPr>
            <a:r>
              <a:rPr lang="en-IE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Creating opportunities to develop self-determination and decision making</a:t>
            </a:r>
          </a:p>
        </p:txBody>
      </p:sp>
      <p:sp>
        <p:nvSpPr>
          <p:cNvPr id="13" name="Rounded Rectangle 12"/>
          <p:cNvSpPr/>
          <p:nvPr/>
        </p:nvSpPr>
        <p:spPr bwMode="auto">
          <a:xfrm>
            <a:off x="489857" y="4323533"/>
            <a:ext cx="5403668" cy="671678"/>
          </a:xfrm>
          <a:prstGeom prst="roundRect">
            <a:avLst/>
          </a:prstGeom>
          <a:solidFill>
            <a:schemeClr val="bg1"/>
          </a:solidFill>
          <a:ln>
            <a:solidFill>
              <a:srgbClr val="DBA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800"/>
              </a:spcAft>
              <a:defRPr/>
            </a:pPr>
            <a:r>
              <a:rPr lang="en-IE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Fostering personal and interpersonal competences</a:t>
            </a:r>
          </a:p>
        </p:txBody>
      </p:sp>
      <p:sp>
        <p:nvSpPr>
          <p:cNvPr id="14" name="Rounded Rectangle 13"/>
          <p:cNvSpPr/>
          <p:nvPr/>
        </p:nvSpPr>
        <p:spPr bwMode="auto">
          <a:xfrm>
            <a:off x="497805" y="5213758"/>
            <a:ext cx="5403667" cy="493365"/>
          </a:xfrm>
          <a:prstGeom prst="roundRect">
            <a:avLst/>
          </a:prstGeom>
          <a:solidFill>
            <a:schemeClr val="bg1"/>
          </a:solidFill>
          <a:ln>
            <a:solidFill>
              <a:srgbClr val="DBA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800"/>
              </a:spcAft>
              <a:defRPr/>
            </a:pPr>
            <a:r>
              <a:rPr lang="en-IE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Encouraging empathetic and positive communication</a:t>
            </a:r>
          </a:p>
        </p:txBody>
      </p:sp>
      <p:sp>
        <p:nvSpPr>
          <p:cNvPr id="15" name="Rounded Rectangle 14"/>
          <p:cNvSpPr/>
          <p:nvPr/>
        </p:nvSpPr>
        <p:spPr bwMode="auto">
          <a:xfrm>
            <a:off x="489857" y="5888961"/>
            <a:ext cx="5403667" cy="563076"/>
          </a:xfrm>
          <a:prstGeom prst="roundRect">
            <a:avLst/>
          </a:prstGeom>
          <a:solidFill>
            <a:schemeClr val="bg1"/>
          </a:solidFill>
          <a:ln>
            <a:solidFill>
              <a:srgbClr val="DBA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800"/>
              </a:spcAft>
              <a:defRPr/>
            </a:pPr>
            <a:r>
              <a:rPr lang="en-IE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Building resilience in the face of challenges</a:t>
            </a:r>
          </a:p>
        </p:txBody>
      </p:sp>
      <p:sp>
        <p:nvSpPr>
          <p:cNvPr id="16" name="Rounded Rectangle 15"/>
          <p:cNvSpPr/>
          <p:nvPr/>
        </p:nvSpPr>
        <p:spPr bwMode="auto">
          <a:xfrm>
            <a:off x="6442164" y="1789003"/>
            <a:ext cx="5344884" cy="593961"/>
          </a:xfrm>
          <a:prstGeom prst="roundRect">
            <a:avLst/>
          </a:prstGeom>
          <a:solidFill>
            <a:schemeClr val="bg1"/>
          </a:solidFill>
          <a:ln>
            <a:solidFill>
              <a:srgbClr val="DBA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800"/>
              </a:spcAft>
              <a:defRPr/>
            </a:pPr>
            <a:r>
              <a:rPr lang="en-IE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Inclusive strategies and settings</a:t>
            </a:r>
          </a:p>
        </p:txBody>
      </p:sp>
      <p:sp>
        <p:nvSpPr>
          <p:cNvPr id="17" name="Rounded Rectangle 16"/>
          <p:cNvSpPr/>
          <p:nvPr/>
        </p:nvSpPr>
        <p:spPr bwMode="auto">
          <a:xfrm>
            <a:off x="6442164" y="2575509"/>
            <a:ext cx="5368831" cy="586894"/>
          </a:xfrm>
          <a:prstGeom prst="roundRect">
            <a:avLst/>
          </a:prstGeom>
          <a:solidFill>
            <a:schemeClr val="bg1"/>
          </a:solidFill>
          <a:ln>
            <a:solidFill>
              <a:srgbClr val="DBA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800"/>
              </a:spcAft>
              <a:defRPr/>
            </a:pPr>
            <a:r>
              <a:rPr lang="en-IE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Universally designed environments and processes</a:t>
            </a:r>
          </a:p>
        </p:txBody>
      </p:sp>
      <p:sp>
        <p:nvSpPr>
          <p:cNvPr id="18" name="Rounded Rectangle 17"/>
          <p:cNvSpPr/>
          <p:nvPr/>
        </p:nvSpPr>
        <p:spPr bwMode="auto">
          <a:xfrm>
            <a:off x="6442164" y="3420849"/>
            <a:ext cx="5368831" cy="605066"/>
          </a:xfrm>
          <a:prstGeom prst="roundRect">
            <a:avLst/>
          </a:prstGeom>
          <a:solidFill>
            <a:schemeClr val="bg1"/>
          </a:solidFill>
          <a:ln>
            <a:solidFill>
              <a:srgbClr val="DBA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800"/>
              </a:spcAft>
              <a:defRPr/>
            </a:pPr>
            <a:r>
              <a:rPr lang="en-IE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Access to appropriate assistive technologies</a:t>
            </a:r>
          </a:p>
        </p:txBody>
      </p:sp>
      <p:sp>
        <p:nvSpPr>
          <p:cNvPr id="19" name="Rounded Rectangle 18"/>
          <p:cNvSpPr/>
          <p:nvPr/>
        </p:nvSpPr>
        <p:spPr bwMode="auto">
          <a:xfrm>
            <a:off x="6442164" y="4332015"/>
            <a:ext cx="5345409" cy="881743"/>
          </a:xfrm>
          <a:prstGeom prst="roundRect">
            <a:avLst/>
          </a:prstGeom>
          <a:solidFill>
            <a:schemeClr val="bg1"/>
          </a:solidFill>
          <a:ln>
            <a:solidFill>
              <a:srgbClr val="DBA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800"/>
              </a:spcAft>
              <a:defRPr/>
            </a:pPr>
            <a:r>
              <a:rPr lang="en-IE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Matching supports and interventions to identified needs</a:t>
            </a:r>
          </a:p>
        </p:txBody>
      </p:sp>
      <p:sp>
        <p:nvSpPr>
          <p:cNvPr id="20" name="Rounded Rectangle 19"/>
          <p:cNvSpPr/>
          <p:nvPr/>
        </p:nvSpPr>
        <p:spPr bwMode="auto">
          <a:xfrm>
            <a:off x="6466111" y="5485626"/>
            <a:ext cx="5344884" cy="881743"/>
          </a:xfrm>
          <a:prstGeom prst="roundRect">
            <a:avLst/>
          </a:prstGeom>
          <a:solidFill>
            <a:schemeClr val="bg1"/>
          </a:solidFill>
          <a:ln>
            <a:solidFill>
              <a:srgbClr val="DBA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800"/>
              </a:spcAft>
              <a:defRPr/>
            </a:pPr>
            <a:r>
              <a:rPr lang="en-IE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Healthy balance between QoL outcomes ‘Important To’ and ‘Important For’ the person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060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9336"/>
    </mc:Choice>
    <mc:Fallback xmlns="">
      <p:transition advTm="493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2" descr="G:\EWORX\QOLIVET\Depositphotos_small.jpg"/>
          <p:cNvPicPr>
            <a:picLocks noChangeAspect="1" noChangeArrowheads="1"/>
          </p:cNvPicPr>
          <p:nvPr/>
        </p:nvPicPr>
        <p:blipFill>
          <a:blip r:embed="rId6"/>
          <a:srcRect t="9172" b="9171"/>
          <a:stretch/>
        </p:blipFill>
        <p:spPr bwMode="auto">
          <a:xfrm>
            <a:off x="49167" y="1159287"/>
            <a:ext cx="12193152" cy="5733256"/>
          </a:xfrm>
          <a:prstGeom prst="rect">
            <a:avLst/>
          </a:prstGeom>
          <a:noFill/>
        </p:spPr>
      </p:pic>
      <p:pic>
        <p:nvPicPr>
          <p:cNvPr id="8" name="Picture 25"/>
          <p:cNvPicPr>
            <a:picLocks noChangeAspect="1" noChangeArrowheads="1"/>
          </p:cNvPicPr>
          <p:nvPr/>
        </p:nvPicPr>
        <p:blipFill>
          <a:blip r:embed="rId7"/>
          <a:stretch/>
        </p:blipFill>
        <p:spPr bwMode="auto">
          <a:xfrm>
            <a:off x="0" y="50854"/>
            <a:ext cx="2079879" cy="118577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Content Placeholder 11"/>
          <p:cNvSpPr txBox="1">
            <a:spLocks/>
          </p:cNvSpPr>
          <p:nvPr/>
        </p:nvSpPr>
        <p:spPr bwMode="auto">
          <a:xfrm>
            <a:off x="2121407" y="308638"/>
            <a:ext cx="8375905" cy="730620"/>
          </a:xfrm>
          <a:prstGeom prst="rect">
            <a:avLst/>
          </a:prstGeom>
          <a:solidFill>
            <a:srgbClr val="8A3D72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ctr">
            <a:normAutofit/>
          </a:bodyPr>
          <a:lstStyle>
            <a:lvl1pPr marL="731520" indent="0" algn="l" defTabSz="914400" rtl="0" eaLnBrk="1" latinLnBrk="0" hangingPunct="1">
              <a:lnSpc>
                <a:spcPct val="100000"/>
              </a:lnSpc>
              <a:spcBef>
                <a:spcPts val="4800"/>
              </a:spcBef>
              <a:spcAft>
                <a:spcPts val="1800"/>
              </a:spcAft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800" dirty="0">
                <a:latin typeface="Segoe UI Light" panose="020B0502040204020203" pitchFamily="34" charset="0"/>
                <a:cs typeface="Segoe UI Light" panose="020B0502040204020203" pitchFamily="34" charset="0"/>
              </a:rPr>
              <a:t>Good Practice Guideline 15</a:t>
            </a:r>
          </a:p>
        </p:txBody>
      </p:sp>
      <p:pic>
        <p:nvPicPr>
          <p:cNvPr id="12" name="Picture 2" descr="G:\EWORX\QOLIVET\Depositphotos_small_coloured.jpg"/>
          <p:cNvPicPr>
            <a:picLocks noChangeAspect="1" noChangeArrowheads="1"/>
          </p:cNvPicPr>
          <p:nvPr/>
        </p:nvPicPr>
        <p:blipFill>
          <a:blip r:embed="rId8"/>
          <a:stretch/>
        </p:blipFill>
        <p:spPr bwMode="auto">
          <a:xfrm>
            <a:off x="10580368" y="330314"/>
            <a:ext cx="1231153" cy="708944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637532" y="1171330"/>
            <a:ext cx="11149515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IE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QoL outcomes can be enhanced through inclusive and person-centred strategies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489857" y="1704479"/>
            <a:ext cx="5403667" cy="665401"/>
          </a:xfrm>
          <a:prstGeom prst="roundRect">
            <a:avLst/>
          </a:prstGeom>
          <a:solidFill>
            <a:schemeClr val="bg1"/>
          </a:solidFill>
          <a:ln>
            <a:solidFill>
              <a:srgbClr val="DBA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800"/>
              </a:spcAft>
              <a:defRPr/>
            </a:pPr>
            <a:r>
              <a:rPr lang="en-IE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Person-centred delivery and organisational ethos</a:t>
            </a:r>
          </a:p>
        </p:txBody>
      </p:sp>
      <p:sp>
        <p:nvSpPr>
          <p:cNvPr id="9" name="Rounded Rectangle 8"/>
          <p:cNvSpPr/>
          <p:nvPr/>
        </p:nvSpPr>
        <p:spPr bwMode="auto">
          <a:xfrm>
            <a:off x="489857" y="2499476"/>
            <a:ext cx="5403667" cy="636597"/>
          </a:xfrm>
          <a:prstGeom prst="roundRect">
            <a:avLst/>
          </a:prstGeom>
          <a:solidFill>
            <a:schemeClr val="bg1"/>
          </a:solidFill>
          <a:ln>
            <a:solidFill>
              <a:srgbClr val="DBA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800"/>
              </a:spcAft>
              <a:defRPr/>
            </a:pPr>
            <a:r>
              <a:rPr lang="en-IE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 holistic and biopsychosocial approach </a:t>
            </a:r>
          </a:p>
        </p:txBody>
      </p:sp>
      <p:sp>
        <p:nvSpPr>
          <p:cNvPr id="10" name="Rounded Rectangle 9"/>
          <p:cNvSpPr/>
          <p:nvPr/>
        </p:nvSpPr>
        <p:spPr bwMode="auto">
          <a:xfrm>
            <a:off x="489857" y="3284156"/>
            <a:ext cx="5403667" cy="881743"/>
          </a:xfrm>
          <a:prstGeom prst="roundRect">
            <a:avLst/>
          </a:prstGeom>
          <a:solidFill>
            <a:schemeClr val="bg1"/>
          </a:solidFill>
          <a:ln>
            <a:solidFill>
              <a:srgbClr val="DBA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800"/>
              </a:spcAft>
              <a:defRPr/>
            </a:pPr>
            <a:r>
              <a:rPr lang="en-IE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Creating opportunities to develop self-determination and decision making</a:t>
            </a:r>
          </a:p>
        </p:txBody>
      </p:sp>
      <p:sp>
        <p:nvSpPr>
          <p:cNvPr id="13" name="Rounded Rectangle 12"/>
          <p:cNvSpPr/>
          <p:nvPr/>
        </p:nvSpPr>
        <p:spPr bwMode="auto">
          <a:xfrm>
            <a:off x="489857" y="4323533"/>
            <a:ext cx="5403668" cy="671678"/>
          </a:xfrm>
          <a:prstGeom prst="roundRect">
            <a:avLst/>
          </a:prstGeom>
          <a:solidFill>
            <a:schemeClr val="bg1"/>
          </a:solidFill>
          <a:ln>
            <a:solidFill>
              <a:srgbClr val="DBA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800"/>
              </a:spcAft>
              <a:defRPr/>
            </a:pPr>
            <a:r>
              <a:rPr lang="en-IE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Fostering personal and interpersonal competences</a:t>
            </a:r>
          </a:p>
        </p:txBody>
      </p:sp>
      <p:sp>
        <p:nvSpPr>
          <p:cNvPr id="14" name="Rounded Rectangle 13"/>
          <p:cNvSpPr/>
          <p:nvPr/>
        </p:nvSpPr>
        <p:spPr bwMode="auto">
          <a:xfrm>
            <a:off x="497805" y="5213758"/>
            <a:ext cx="5403667" cy="493365"/>
          </a:xfrm>
          <a:prstGeom prst="roundRect">
            <a:avLst/>
          </a:prstGeom>
          <a:solidFill>
            <a:schemeClr val="bg1"/>
          </a:solidFill>
          <a:ln>
            <a:solidFill>
              <a:srgbClr val="DBA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800"/>
              </a:spcAft>
              <a:defRPr/>
            </a:pPr>
            <a:r>
              <a:rPr lang="en-IE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Encouraging empathetic and positive communication</a:t>
            </a:r>
          </a:p>
        </p:txBody>
      </p:sp>
      <p:sp>
        <p:nvSpPr>
          <p:cNvPr id="15" name="Rounded Rectangle 14"/>
          <p:cNvSpPr/>
          <p:nvPr/>
        </p:nvSpPr>
        <p:spPr bwMode="auto">
          <a:xfrm>
            <a:off x="489857" y="5888961"/>
            <a:ext cx="5403667" cy="563076"/>
          </a:xfrm>
          <a:prstGeom prst="roundRect">
            <a:avLst/>
          </a:prstGeom>
          <a:solidFill>
            <a:schemeClr val="bg1"/>
          </a:solidFill>
          <a:ln>
            <a:solidFill>
              <a:srgbClr val="DBA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800"/>
              </a:spcAft>
              <a:defRPr/>
            </a:pPr>
            <a:r>
              <a:rPr lang="en-IE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Building resilience in the face of challenges</a:t>
            </a:r>
          </a:p>
        </p:txBody>
      </p:sp>
      <p:sp>
        <p:nvSpPr>
          <p:cNvPr id="16" name="Rounded Rectangle 15"/>
          <p:cNvSpPr/>
          <p:nvPr/>
        </p:nvSpPr>
        <p:spPr bwMode="auto">
          <a:xfrm>
            <a:off x="6442164" y="1789003"/>
            <a:ext cx="5344884" cy="593961"/>
          </a:xfrm>
          <a:prstGeom prst="roundRect">
            <a:avLst/>
          </a:prstGeom>
          <a:solidFill>
            <a:schemeClr val="bg1"/>
          </a:solidFill>
          <a:ln>
            <a:solidFill>
              <a:srgbClr val="DBA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800"/>
              </a:spcAft>
              <a:defRPr/>
            </a:pPr>
            <a:r>
              <a:rPr lang="en-IE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Inclusive strategies and settings</a:t>
            </a:r>
          </a:p>
        </p:txBody>
      </p:sp>
      <p:sp>
        <p:nvSpPr>
          <p:cNvPr id="17" name="Rounded Rectangle 16"/>
          <p:cNvSpPr/>
          <p:nvPr/>
        </p:nvSpPr>
        <p:spPr bwMode="auto">
          <a:xfrm>
            <a:off x="6442164" y="2575509"/>
            <a:ext cx="5368831" cy="586894"/>
          </a:xfrm>
          <a:prstGeom prst="roundRect">
            <a:avLst/>
          </a:prstGeom>
          <a:solidFill>
            <a:schemeClr val="bg1"/>
          </a:solidFill>
          <a:ln>
            <a:solidFill>
              <a:srgbClr val="DBA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800"/>
              </a:spcAft>
              <a:defRPr/>
            </a:pPr>
            <a:r>
              <a:rPr lang="en-IE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Universally designed environments and processes</a:t>
            </a:r>
          </a:p>
        </p:txBody>
      </p:sp>
      <p:sp>
        <p:nvSpPr>
          <p:cNvPr id="18" name="Rounded Rectangle 17"/>
          <p:cNvSpPr/>
          <p:nvPr/>
        </p:nvSpPr>
        <p:spPr bwMode="auto">
          <a:xfrm>
            <a:off x="6442164" y="3420849"/>
            <a:ext cx="5368831" cy="605066"/>
          </a:xfrm>
          <a:prstGeom prst="roundRect">
            <a:avLst/>
          </a:prstGeom>
          <a:solidFill>
            <a:schemeClr val="bg1"/>
          </a:solidFill>
          <a:ln>
            <a:solidFill>
              <a:srgbClr val="DBA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800"/>
              </a:spcAft>
              <a:defRPr/>
            </a:pPr>
            <a:r>
              <a:rPr lang="en-IE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Access to appropriate assistive technologies</a:t>
            </a:r>
          </a:p>
        </p:txBody>
      </p:sp>
      <p:sp>
        <p:nvSpPr>
          <p:cNvPr id="19" name="Rounded Rectangle 18"/>
          <p:cNvSpPr/>
          <p:nvPr/>
        </p:nvSpPr>
        <p:spPr bwMode="auto">
          <a:xfrm>
            <a:off x="6442164" y="4332015"/>
            <a:ext cx="5345409" cy="881743"/>
          </a:xfrm>
          <a:prstGeom prst="roundRect">
            <a:avLst/>
          </a:prstGeom>
          <a:solidFill>
            <a:schemeClr val="bg1"/>
          </a:solidFill>
          <a:ln>
            <a:solidFill>
              <a:srgbClr val="DBA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800"/>
              </a:spcAft>
              <a:defRPr/>
            </a:pPr>
            <a:r>
              <a:rPr lang="en-IE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Matching supports and interventions to identified needs</a:t>
            </a:r>
          </a:p>
        </p:txBody>
      </p:sp>
      <p:sp>
        <p:nvSpPr>
          <p:cNvPr id="20" name="Rounded Rectangle 19"/>
          <p:cNvSpPr/>
          <p:nvPr/>
        </p:nvSpPr>
        <p:spPr bwMode="auto">
          <a:xfrm>
            <a:off x="6466111" y="5485626"/>
            <a:ext cx="5344884" cy="881743"/>
          </a:xfrm>
          <a:prstGeom prst="roundRect">
            <a:avLst/>
          </a:prstGeom>
          <a:solidFill>
            <a:schemeClr val="bg1"/>
          </a:solidFill>
          <a:ln>
            <a:solidFill>
              <a:srgbClr val="DBA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800"/>
              </a:spcAft>
              <a:defRPr/>
            </a:pPr>
            <a:r>
              <a:rPr lang="en-IE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Healthy balance between QoL outcomes ‘Important To’ and ‘Important For’ the person</a:t>
            </a:r>
          </a:p>
        </p:txBody>
      </p:sp>
      <p:sp>
        <p:nvSpPr>
          <p:cNvPr id="32" name="Rounded Rectangle 31"/>
          <p:cNvSpPr/>
          <p:nvPr/>
        </p:nvSpPr>
        <p:spPr bwMode="auto">
          <a:xfrm>
            <a:off x="1785255" y="3068189"/>
            <a:ext cx="8216537" cy="1364274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006699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800"/>
              </a:spcAft>
              <a:defRPr/>
            </a:pPr>
            <a:r>
              <a:rPr lang="en-IE" sz="2800" dirty="0">
                <a:solidFill>
                  <a:srgbClr val="660066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Person-centred delivery and organisational ethos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83636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9975"/>
    </mc:Choice>
    <mc:Fallback xmlns="">
      <p:transition advTm="399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2" grpId="0" animBg="1"/>
      <p:bldP spid="32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2" descr="G:\EWORX\QOLIVET\Depositphotos_small.jpg"/>
          <p:cNvPicPr>
            <a:picLocks noChangeAspect="1" noChangeArrowheads="1"/>
          </p:cNvPicPr>
          <p:nvPr/>
        </p:nvPicPr>
        <p:blipFill>
          <a:blip r:embed="rId6"/>
          <a:srcRect t="9172" b="9171"/>
          <a:stretch/>
        </p:blipFill>
        <p:spPr bwMode="auto">
          <a:xfrm>
            <a:off x="49167" y="1159287"/>
            <a:ext cx="12193152" cy="5733256"/>
          </a:xfrm>
          <a:prstGeom prst="rect">
            <a:avLst/>
          </a:prstGeom>
          <a:noFill/>
        </p:spPr>
      </p:pic>
      <p:pic>
        <p:nvPicPr>
          <p:cNvPr id="8" name="Picture 25"/>
          <p:cNvPicPr>
            <a:picLocks noChangeAspect="1" noChangeArrowheads="1"/>
          </p:cNvPicPr>
          <p:nvPr/>
        </p:nvPicPr>
        <p:blipFill>
          <a:blip r:embed="rId7"/>
          <a:stretch/>
        </p:blipFill>
        <p:spPr bwMode="auto">
          <a:xfrm>
            <a:off x="0" y="50854"/>
            <a:ext cx="2079879" cy="118577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Content Placeholder 11"/>
          <p:cNvSpPr txBox="1">
            <a:spLocks/>
          </p:cNvSpPr>
          <p:nvPr/>
        </p:nvSpPr>
        <p:spPr bwMode="auto">
          <a:xfrm>
            <a:off x="2121407" y="308638"/>
            <a:ext cx="8375905" cy="730620"/>
          </a:xfrm>
          <a:prstGeom prst="rect">
            <a:avLst/>
          </a:prstGeom>
          <a:solidFill>
            <a:srgbClr val="8A3D72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ctr">
            <a:normAutofit/>
          </a:bodyPr>
          <a:lstStyle>
            <a:lvl1pPr marL="731520" indent="0" algn="l" defTabSz="914400" rtl="0" eaLnBrk="1" latinLnBrk="0" hangingPunct="1">
              <a:lnSpc>
                <a:spcPct val="100000"/>
              </a:lnSpc>
              <a:spcBef>
                <a:spcPts val="4800"/>
              </a:spcBef>
              <a:spcAft>
                <a:spcPts val="1800"/>
              </a:spcAft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800" dirty="0">
                <a:latin typeface="Segoe UI Light" panose="020B0502040204020203" pitchFamily="34" charset="0"/>
                <a:cs typeface="Segoe UI Light" panose="020B0502040204020203" pitchFamily="34" charset="0"/>
              </a:rPr>
              <a:t>Good Practice Guideline 15</a:t>
            </a:r>
          </a:p>
        </p:txBody>
      </p:sp>
      <p:pic>
        <p:nvPicPr>
          <p:cNvPr id="12" name="Picture 2" descr="G:\EWORX\QOLIVET\Depositphotos_small_coloured.jpg"/>
          <p:cNvPicPr>
            <a:picLocks noChangeAspect="1" noChangeArrowheads="1"/>
          </p:cNvPicPr>
          <p:nvPr/>
        </p:nvPicPr>
        <p:blipFill>
          <a:blip r:embed="rId8"/>
          <a:stretch/>
        </p:blipFill>
        <p:spPr bwMode="auto">
          <a:xfrm>
            <a:off x="10580368" y="330314"/>
            <a:ext cx="1231153" cy="708944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637532" y="1171330"/>
            <a:ext cx="11149515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IE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QoL outcomes can be enhanced through inclusive and person-centred strategies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489857" y="1704479"/>
            <a:ext cx="5403667" cy="665401"/>
          </a:xfrm>
          <a:prstGeom prst="roundRect">
            <a:avLst/>
          </a:prstGeom>
          <a:solidFill>
            <a:schemeClr val="bg1"/>
          </a:solidFill>
          <a:ln>
            <a:solidFill>
              <a:srgbClr val="DBA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800"/>
              </a:spcAft>
              <a:defRPr/>
            </a:pPr>
            <a:r>
              <a:rPr lang="en-IE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Person-centred delivery and organisational ethos</a:t>
            </a:r>
          </a:p>
        </p:txBody>
      </p:sp>
      <p:sp>
        <p:nvSpPr>
          <p:cNvPr id="9" name="Rounded Rectangle 8"/>
          <p:cNvSpPr/>
          <p:nvPr/>
        </p:nvSpPr>
        <p:spPr bwMode="auto">
          <a:xfrm>
            <a:off x="489857" y="2499476"/>
            <a:ext cx="5403667" cy="636597"/>
          </a:xfrm>
          <a:prstGeom prst="roundRect">
            <a:avLst/>
          </a:prstGeom>
          <a:solidFill>
            <a:schemeClr val="bg1"/>
          </a:solidFill>
          <a:ln>
            <a:solidFill>
              <a:srgbClr val="DBA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800"/>
              </a:spcAft>
              <a:defRPr/>
            </a:pPr>
            <a:r>
              <a:rPr lang="en-IE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 holistic and biopsychosocial approach </a:t>
            </a:r>
          </a:p>
        </p:txBody>
      </p:sp>
      <p:sp>
        <p:nvSpPr>
          <p:cNvPr id="10" name="Rounded Rectangle 9"/>
          <p:cNvSpPr/>
          <p:nvPr/>
        </p:nvSpPr>
        <p:spPr bwMode="auto">
          <a:xfrm>
            <a:off x="489857" y="3284156"/>
            <a:ext cx="5403667" cy="881743"/>
          </a:xfrm>
          <a:prstGeom prst="roundRect">
            <a:avLst/>
          </a:prstGeom>
          <a:solidFill>
            <a:schemeClr val="bg1"/>
          </a:solidFill>
          <a:ln>
            <a:solidFill>
              <a:srgbClr val="DBA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800"/>
              </a:spcAft>
              <a:defRPr/>
            </a:pPr>
            <a:r>
              <a:rPr lang="en-IE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Creating opportunities to develop self-determination and decision making</a:t>
            </a:r>
          </a:p>
        </p:txBody>
      </p:sp>
      <p:sp>
        <p:nvSpPr>
          <p:cNvPr id="13" name="Rounded Rectangle 12"/>
          <p:cNvSpPr/>
          <p:nvPr/>
        </p:nvSpPr>
        <p:spPr bwMode="auto">
          <a:xfrm>
            <a:off x="489857" y="4323533"/>
            <a:ext cx="5403668" cy="671678"/>
          </a:xfrm>
          <a:prstGeom prst="roundRect">
            <a:avLst/>
          </a:prstGeom>
          <a:solidFill>
            <a:schemeClr val="bg1"/>
          </a:solidFill>
          <a:ln>
            <a:solidFill>
              <a:srgbClr val="DBA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800"/>
              </a:spcAft>
              <a:defRPr/>
            </a:pPr>
            <a:r>
              <a:rPr lang="en-IE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Fostering personal and interpersonal competences</a:t>
            </a:r>
          </a:p>
        </p:txBody>
      </p:sp>
      <p:sp>
        <p:nvSpPr>
          <p:cNvPr id="14" name="Rounded Rectangle 13"/>
          <p:cNvSpPr/>
          <p:nvPr/>
        </p:nvSpPr>
        <p:spPr bwMode="auto">
          <a:xfrm>
            <a:off x="497805" y="5213758"/>
            <a:ext cx="5403667" cy="493365"/>
          </a:xfrm>
          <a:prstGeom prst="roundRect">
            <a:avLst/>
          </a:prstGeom>
          <a:solidFill>
            <a:schemeClr val="bg1"/>
          </a:solidFill>
          <a:ln>
            <a:solidFill>
              <a:srgbClr val="DBA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800"/>
              </a:spcAft>
              <a:defRPr/>
            </a:pPr>
            <a:r>
              <a:rPr lang="en-IE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Encouraging empathetic and positive communication</a:t>
            </a:r>
          </a:p>
        </p:txBody>
      </p:sp>
      <p:sp>
        <p:nvSpPr>
          <p:cNvPr id="15" name="Rounded Rectangle 14"/>
          <p:cNvSpPr/>
          <p:nvPr/>
        </p:nvSpPr>
        <p:spPr bwMode="auto">
          <a:xfrm>
            <a:off x="489857" y="5888961"/>
            <a:ext cx="5403667" cy="563076"/>
          </a:xfrm>
          <a:prstGeom prst="roundRect">
            <a:avLst/>
          </a:prstGeom>
          <a:solidFill>
            <a:schemeClr val="bg1"/>
          </a:solidFill>
          <a:ln>
            <a:solidFill>
              <a:srgbClr val="DBA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800"/>
              </a:spcAft>
              <a:defRPr/>
            </a:pPr>
            <a:r>
              <a:rPr lang="en-IE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Building resilience in the face of challenges</a:t>
            </a:r>
          </a:p>
        </p:txBody>
      </p:sp>
      <p:sp>
        <p:nvSpPr>
          <p:cNvPr id="16" name="Rounded Rectangle 15"/>
          <p:cNvSpPr/>
          <p:nvPr/>
        </p:nvSpPr>
        <p:spPr bwMode="auto">
          <a:xfrm>
            <a:off x="6442164" y="1789003"/>
            <a:ext cx="5344884" cy="593961"/>
          </a:xfrm>
          <a:prstGeom prst="roundRect">
            <a:avLst/>
          </a:prstGeom>
          <a:solidFill>
            <a:schemeClr val="bg1"/>
          </a:solidFill>
          <a:ln>
            <a:solidFill>
              <a:srgbClr val="DBA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800"/>
              </a:spcAft>
              <a:defRPr/>
            </a:pPr>
            <a:r>
              <a:rPr lang="en-IE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Inclusive strategies and settings</a:t>
            </a:r>
          </a:p>
        </p:txBody>
      </p:sp>
      <p:sp>
        <p:nvSpPr>
          <p:cNvPr id="17" name="Rounded Rectangle 16"/>
          <p:cNvSpPr/>
          <p:nvPr/>
        </p:nvSpPr>
        <p:spPr bwMode="auto">
          <a:xfrm>
            <a:off x="6442164" y="2575509"/>
            <a:ext cx="5368831" cy="586894"/>
          </a:xfrm>
          <a:prstGeom prst="roundRect">
            <a:avLst/>
          </a:prstGeom>
          <a:solidFill>
            <a:schemeClr val="bg1"/>
          </a:solidFill>
          <a:ln>
            <a:solidFill>
              <a:srgbClr val="DBA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800"/>
              </a:spcAft>
              <a:defRPr/>
            </a:pPr>
            <a:r>
              <a:rPr lang="en-IE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Universally designed environments and processes</a:t>
            </a:r>
          </a:p>
        </p:txBody>
      </p:sp>
      <p:sp>
        <p:nvSpPr>
          <p:cNvPr id="18" name="Rounded Rectangle 17"/>
          <p:cNvSpPr/>
          <p:nvPr/>
        </p:nvSpPr>
        <p:spPr bwMode="auto">
          <a:xfrm>
            <a:off x="6442164" y="3420849"/>
            <a:ext cx="5368831" cy="605066"/>
          </a:xfrm>
          <a:prstGeom prst="roundRect">
            <a:avLst/>
          </a:prstGeom>
          <a:solidFill>
            <a:schemeClr val="bg1"/>
          </a:solidFill>
          <a:ln>
            <a:solidFill>
              <a:srgbClr val="DBA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800"/>
              </a:spcAft>
              <a:defRPr/>
            </a:pPr>
            <a:r>
              <a:rPr lang="en-IE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Access to appropriate assistive technologies</a:t>
            </a:r>
          </a:p>
        </p:txBody>
      </p:sp>
      <p:sp>
        <p:nvSpPr>
          <p:cNvPr id="19" name="Rounded Rectangle 18"/>
          <p:cNvSpPr/>
          <p:nvPr/>
        </p:nvSpPr>
        <p:spPr bwMode="auto">
          <a:xfrm>
            <a:off x="6442164" y="4332015"/>
            <a:ext cx="5345409" cy="881743"/>
          </a:xfrm>
          <a:prstGeom prst="roundRect">
            <a:avLst/>
          </a:prstGeom>
          <a:solidFill>
            <a:schemeClr val="bg1"/>
          </a:solidFill>
          <a:ln>
            <a:solidFill>
              <a:srgbClr val="DBA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800"/>
              </a:spcAft>
              <a:defRPr/>
            </a:pPr>
            <a:r>
              <a:rPr lang="en-IE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Matching supports and interventions to identified needs</a:t>
            </a:r>
          </a:p>
        </p:txBody>
      </p:sp>
      <p:sp>
        <p:nvSpPr>
          <p:cNvPr id="20" name="Rounded Rectangle 19"/>
          <p:cNvSpPr/>
          <p:nvPr/>
        </p:nvSpPr>
        <p:spPr bwMode="auto">
          <a:xfrm>
            <a:off x="6466111" y="5485626"/>
            <a:ext cx="5344884" cy="881743"/>
          </a:xfrm>
          <a:prstGeom prst="roundRect">
            <a:avLst/>
          </a:prstGeom>
          <a:solidFill>
            <a:schemeClr val="bg1"/>
          </a:solidFill>
          <a:ln>
            <a:solidFill>
              <a:srgbClr val="DBA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800"/>
              </a:spcAft>
              <a:defRPr/>
            </a:pPr>
            <a:r>
              <a:rPr lang="en-IE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Healthy balance between QoL outcomes ‘Important To’ and ‘Important For’ the person</a:t>
            </a:r>
          </a:p>
        </p:txBody>
      </p:sp>
      <p:sp>
        <p:nvSpPr>
          <p:cNvPr id="33" name="Rounded Rectangle 32"/>
          <p:cNvSpPr/>
          <p:nvPr/>
        </p:nvSpPr>
        <p:spPr bwMode="auto">
          <a:xfrm>
            <a:off x="2768505" y="3093762"/>
            <a:ext cx="7184572" cy="104461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006699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800"/>
              </a:spcAft>
              <a:defRPr/>
            </a:pPr>
            <a:r>
              <a:rPr lang="en-IE" sz="2800" dirty="0">
                <a:solidFill>
                  <a:srgbClr val="660066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 holistic and biopsychosocial approach 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51176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384"/>
    </mc:Choice>
    <mc:Fallback xmlns="">
      <p:transition advTm="403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3" grpId="0" animBg="1"/>
      <p:bldP spid="33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2" descr="G:\EWORX\QOLIVET\Depositphotos_small.jpg"/>
          <p:cNvPicPr>
            <a:picLocks noChangeAspect="1" noChangeArrowheads="1"/>
          </p:cNvPicPr>
          <p:nvPr/>
        </p:nvPicPr>
        <p:blipFill>
          <a:blip r:embed="rId6"/>
          <a:srcRect t="9172" b="9171"/>
          <a:stretch/>
        </p:blipFill>
        <p:spPr bwMode="auto">
          <a:xfrm>
            <a:off x="49167" y="1159287"/>
            <a:ext cx="12193152" cy="5733256"/>
          </a:xfrm>
          <a:prstGeom prst="rect">
            <a:avLst/>
          </a:prstGeom>
          <a:noFill/>
        </p:spPr>
      </p:pic>
      <p:pic>
        <p:nvPicPr>
          <p:cNvPr id="8" name="Picture 25"/>
          <p:cNvPicPr>
            <a:picLocks noChangeAspect="1" noChangeArrowheads="1"/>
          </p:cNvPicPr>
          <p:nvPr/>
        </p:nvPicPr>
        <p:blipFill>
          <a:blip r:embed="rId7"/>
          <a:stretch/>
        </p:blipFill>
        <p:spPr bwMode="auto">
          <a:xfrm>
            <a:off x="0" y="50854"/>
            <a:ext cx="2079879" cy="118577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Content Placeholder 11"/>
          <p:cNvSpPr txBox="1">
            <a:spLocks/>
          </p:cNvSpPr>
          <p:nvPr/>
        </p:nvSpPr>
        <p:spPr bwMode="auto">
          <a:xfrm>
            <a:off x="2121407" y="308638"/>
            <a:ext cx="8375905" cy="730620"/>
          </a:xfrm>
          <a:prstGeom prst="rect">
            <a:avLst/>
          </a:prstGeom>
          <a:solidFill>
            <a:srgbClr val="8A3D72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ctr">
            <a:normAutofit/>
          </a:bodyPr>
          <a:lstStyle>
            <a:lvl1pPr marL="731520" indent="0" algn="l" defTabSz="914400" rtl="0" eaLnBrk="1" latinLnBrk="0" hangingPunct="1">
              <a:lnSpc>
                <a:spcPct val="100000"/>
              </a:lnSpc>
              <a:spcBef>
                <a:spcPts val="4800"/>
              </a:spcBef>
              <a:spcAft>
                <a:spcPts val="1800"/>
              </a:spcAft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800" dirty="0">
                <a:latin typeface="Segoe UI Light" panose="020B0502040204020203" pitchFamily="34" charset="0"/>
                <a:cs typeface="Segoe UI Light" panose="020B0502040204020203" pitchFamily="34" charset="0"/>
              </a:rPr>
              <a:t>Good Practice Guideline 15</a:t>
            </a:r>
          </a:p>
        </p:txBody>
      </p:sp>
      <p:pic>
        <p:nvPicPr>
          <p:cNvPr id="12" name="Picture 2" descr="G:\EWORX\QOLIVET\Depositphotos_small_coloured.jpg"/>
          <p:cNvPicPr>
            <a:picLocks noChangeAspect="1" noChangeArrowheads="1"/>
          </p:cNvPicPr>
          <p:nvPr/>
        </p:nvPicPr>
        <p:blipFill>
          <a:blip r:embed="rId8"/>
          <a:stretch/>
        </p:blipFill>
        <p:spPr bwMode="auto">
          <a:xfrm>
            <a:off x="10580368" y="330314"/>
            <a:ext cx="1231153" cy="708944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637532" y="1171330"/>
            <a:ext cx="11149515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IE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QoL outcomes can be enhanced through inclusive and person-centred strategies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489857" y="1704479"/>
            <a:ext cx="5403667" cy="665401"/>
          </a:xfrm>
          <a:prstGeom prst="roundRect">
            <a:avLst/>
          </a:prstGeom>
          <a:solidFill>
            <a:schemeClr val="bg1"/>
          </a:solidFill>
          <a:ln>
            <a:solidFill>
              <a:srgbClr val="DBA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800"/>
              </a:spcAft>
              <a:defRPr/>
            </a:pPr>
            <a:r>
              <a:rPr lang="en-IE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Person-centred delivery and organisational ethos</a:t>
            </a:r>
          </a:p>
        </p:txBody>
      </p:sp>
      <p:sp>
        <p:nvSpPr>
          <p:cNvPr id="9" name="Rounded Rectangle 8"/>
          <p:cNvSpPr/>
          <p:nvPr/>
        </p:nvSpPr>
        <p:spPr bwMode="auto">
          <a:xfrm>
            <a:off x="489857" y="2499476"/>
            <a:ext cx="5403667" cy="636597"/>
          </a:xfrm>
          <a:prstGeom prst="roundRect">
            <a:avLst/>
          </a:prstGeom>
          <a:solidFill>
            <a:schemeClr val="bg1"/>
          </a:solidFill>
          <a:ln>
            <a:solidFill>
              <a:srgbClr val="DBA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800"/>
              </a:spcAft>
              <a:defRPr/>
            </a:pPr>
            <a:r>
              <a:rPr lang="en-IE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 holistic and biopsychosocial approach </a:t>
            </a:r>
          </a:p>
        </p:txBody>
      </p:sp>
      <p:sp>
        <p:nvSpPr>
          <p:cNvPr id="10" name="Rounded Rectangle 9"/>
          <p:cNvSpPr/>
          <p:nvPr/>
        </p:nvSpPr>
        <p:spPr bwMode="auto">
          <a:xfrm>
            <a:off x="489857" y="3284156"/>
            <a:ext cx="5403667" cy="881743"/>
          </a:xfrm>
          <a:prstGeom prst="roundRect">
            <a:avLst/>
          </a:prstGeom>
          <a:solidFill>
            <a:schemeClr val="bg1"/>
          </a:solidFill>
          <a:ln>
            <a:solidFill>
              <a:srgbClr val="DBA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800"/>
              </a:spcAft>
              <a:defRPr/>
            </a:pPr>
            <a:r>
              <a:rPr lang="en-IE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Creating opportunities to develop self-determination and decision making</a:t>
            </a:r>
          </a:p>
        </p:txBody>
      </p:sp>
      <p:sp>
        <p:nvSpPr>
          <p:cNvPr id="13" name="Rounded Rectangle 12"/>
          <p:cNvSpPr/>
          <p:nvPr/>
        </p:nvSpPr>
        <p:spPr bwMode="auto">
          <a:xfrm>
            <a:off x="489857" y="4323533"/>
            <a:ext cx="5403668" cy="671678"/>
          </a:xfrm>
          <a:prstGeom prst="roundRect">
            <a:avLst/>
          </a:prstGeom>
          <a:solidFill>
            <a:schemeClr val="bg1"/>
          </a:solidFill>
          <a:ln>
            <a:solidFill>
              <a:srgbClr val="DBA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800"/>
              </a:spcAft>
              <a:defRPr/>
            </a:pPr>
            <a:r>
              <a:rPr lang="en-IE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Fostering personal and interpersonal competences</a:t>
            </a:r>
          </a:p>
        </p:txBody>
      </p:sp>
      <p:sp>
        <p:nvSpPr>
          <p:cNvPr id="14" name="Rounded Rectangle 13"/>
          <p:cNvSpPr/>
          <p:nvPr/>
        </p:nvSpPr>
        <p:spPr bwMode="auto">
          <a:xfrm>
            <a:off x="497805" y="5213758"/>
            <a:ext cx="5403667" cy="493365"/>
          </a:xfrm>
          <a:prstGeom prst="roundRect">
            <a:avLst/>
          </a:prstGeom>
          <a:solidFill>
            <a:schemeClr val="bg1"/>
          </a:solidFill>
          <a:ln>
            <a:solidFill>
              <a:srgbClr val="DBA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800"/>
              </a:spcAft>
              <a:defRPr/>
            </a:pPr>
            <a:r>
              <a:rPr lang="en-IE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Encouraging empathetic and positive communication</a:t>
            </a:r>
          </a:p>
        </p:txBody>
      </p:sp>
      <p:sp>
        <p:nvSpPr>
          <p:cNvPr id="15" name="Rounded Rectangle 14"/>
          <p:cNvSpPr/>
          <p:nvPr/>
        </p:nvSpPr>
        <p:spPr bwMode="auto">
          <a:xfrm>
            <a:off x="489857" y="5888961"/>
            <a:ext cx="5403667" cy="563076"/>
          </a:xfrm>
          <a:prstGeom prst="roundRect">
            <a:avLst/>
          </a:prstGeom>
          <a:solidFill>
            <a:schemeClr val="bg1"/>
          </a:solidFill>
          <a:ln>
            <a:solidFill>
              <a:srgbClr val="DBA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800"/>
              </a:spcAft>
              <a:defRPr/>
            </a:pPr>
            <a:r>
              <a:rPr lang="en-IE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Building resilience in the face of challenges</a:t>
            </a:r>
          </a:p>
        </p:txBody>
      </p:sp>
      <p:sp>
        <p:nvSpPr>
          <p:cNvPr id="16" name="Rounded Rectangle 15"/>
          <p:cNvSpPr/>
          <p:nvPr/>
        </p:nvSpPr>
        <p:spPr bwMode="auto">
          <a:xfrm>
            <a:off x="6442164" y="1789003"/>
            <a:ext cx="5344884" cy="593961"/>
          </a:xfrm>
          <a:prstGeom prst="roundRect">
            <a:avLst/>
          </a:prstGeom>
          <a:solidFill>
            <a:schemeClr val="bg1"/>
          </a:solidFill>
          <a:ln>
            <a:solidFill>
              <a:srgbClr val="DBA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800"/>
              </a:spcAft>
              <a:defRPr/>
            </a:pPr>
            <a:r>
              <a:rPr lang="en-IE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Inclusive strategies and settings</a:t>
            </a:r>
          </a:p>
        </p:txBody>
      </p:sp>
      <p:sp>
        <p:nvSpPr>
          <p:cNvPr id="17" name="Rounded Rectangle 16"/>
          <p:cNvSpPr/>
          <p:nvPr/>
        </p:nvSpPr>
        <p:spPr bwMode="auto">
          <a:xfrm>
            <a:off x="6442164" y="2575509"/>
            <a:ext cx="5368831" cy="586894"/>
          </a:xfrm>
          <a:prstGeom prst="roundRect">
            <a:avLst/>
          </a:prstGeom>
          <a:solidFill>
            <a:schemeClr val="bg1"/>
          </a:solidFill>
          <a:ln>
            <a:solidFill>
              <a:srgbClr val="DBA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800"/>
              </a:spcAft>
              <a:defRPr/>
            </a:pPr>
            <a:r>
              <a:rPr lang="en-IE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Universally designed environments and processes</a:t>
            </a:r>
          </a:p>
        </p:txBody>
      </p:sp>
      <p:sp>
        <p:nvSpPr>
          <p:cNvPr id="18" name="Rounded Rectangle 17"/>
          <p:cNvSpPr/>
          <p:nvPr/>
        </p:nvSpPr>
        <p:spPr bwMode="auto">
          <a:xfrm>
            <a:off x="6442164" y="3420849"/>
            <a:ext cx="5368831" cy="605066"/>
          </a:xfrm>
          <a:prstGeom prst="roundRect">
            <a:avLst/>
          </a:prstGeom>
          <a:solidFill>
            <a:schemeClr val="bg1"/>
          </a:solidFill>
          <a:ln>
            <a:solidFill>
              <a:srgbClr val="DBA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800"/>
              </a:spcAft>
              <a:defRPr/>
            </a:pPr>
            <a:r>
              <a:rPr lang="en-IE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Access to appropriate assistive technologies</a:t>
            </a:r>
          </a:p>
        </p:txBody>
      </p:sp>
      <p:sp>
        <p:nvSpPr>
          <p:cNvPr id="19" name="Rounded Rectangle 18"/>
          <p:cNvSpPr/>
          <p:nvPr/>
        </p:nvSpPr>
        <p:spPr bwMode="auto">
          <a:xfrm>
            <a:off x="6442164" y="4332015"/>
            <a:ext cx="5345409" cy="881743"/>
          </a:xfrm>
          <a:prstGeom prst="roundRect">
            <a:avLst/>
          </a:prstGeom>
          <a:solidFill>
            <a:schemeClr val="bg1"/>
          </a:solidFill>
          <a:ln>
            <a:solidFill>
              <a:srgbClr val="DBA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800"/>
              </a:spcAft>
              <a:defRPr/>
            </a:pPr>
            <a:r>
              <a:rPr lang="en-IE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Matching supports and interventions to identified needs</a:t>
            </a:r>
          </a:p>
        </p:txBody>
      </p:sp>
      <p:sp>
        <p:nvSpPr>
          <p:cNvPr id="20" name="Rounded Rectangle 19"/>
          <p:cNvSpPr/>
          <p:nvPr/>
        </p:nvSpPr>
        <p:spPr bwMode="auto">
          <a:xfrm>
            <a:off x="6466111" y="5485626"/>
            <a:ext cx="5344884" cy="881743"/>
          </a:xfrm>
          <a:prstGeom prst="roundRect">
            <a:avLst/>
          </a:prstGeom>
          <a:solidFill>
            <a:schemeClr val="bg1"/>
          </a:solidFill>
          <a:ln>
            <a:solidFill>
              <a:srgbClr val="DBA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800"/>
              </a:spcAft>
              <a:defRPr/>
            </a:pPr>
            <a:r>
              <a:rPr lang="en-IE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Healthy balance between QoL outcomes ‘Important To’ and ‘Important For’ the person</a:t>
            </a:r>
          </a:p>
        </p:txBody>
      </p:sp>
      <p:sp>
        <p:nvSpPr>
          <p:cNvPr id="34" name="Rounded Rectangle 33"/>
          <p:cNvSpPr/>
          <p:nvPr/>
        </p:nvSpPr>
        <p:spPr bwMode="auto">
          <a:xfrm>
            <a:off x="2854232" y="3124042"/>
            <a:ext cx="6910251" cy="1411565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006699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800"/>
              </a:spcAft>
              <a:defRPr/>
            </a:pPr>
            <a:r>
              <a:rPr lang="en-IE" sz="2800" dirty="0">
                <a:solidFill>
                  <a:srgbClr val="660066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Creating opportunities to develop self-determination and decision making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41814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2942"/>
    </mc:Choice>
    <mc:Fallback xmlns="">
      <p:transition advTm="529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4" grpId="0" animBg="1"/>
      <p:bldP spid="34" grpId="1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2" descr="G:\EWORX\QOLIVET\Depositphotos_small.jpg"/>
          <p:cNvPicPr>
            <a:picLocks noChangeAspect="1" noChangeArrowheads="1"/>
          </p:cNvPicPr>
          <p:nvPr/>
        </p:nvPicPr>
        <p:blipFill>
          <a:blip r:embed="rId6"/>
          <a:srcRect t="9172" b="9171"/>
          <a:stretch/>
        </p:blipFill>
        <p:spPr bwMode="auto">
          <a:xfrm>
            <a:off x="49167" y="1159287"/>
            <a:ext cx="12193152" cy="5733256"/>
          </a:xfrm>
          <a:prstGeom prst="rect">
            <a:avLst/>
          </a:prstGeom>
          <a:noFill/>
        </p:spPr>
      </p:pic>
      <p:pic>
        <p:nvPicPr>
          <p:cNvPr id="8" name="Picture 25"/>
          <p:cNvPicPr>
            <a:picLocks noChangeAspect="1" noChangeArrowheads="1"/>
          </p:cNvPicPr>
          <p:nvPr/>
        </p:nvPicPr>
        <p:blipFill>
          <a:blip r:embed="rId7"/>
          <a:stretch/>
        </p:blipFill>
        <p:spPr bwMode="auto">
          <a:xfrm>
            <a:off x="0" y="50854"/>
            <a:ext cx="2079879" cy="118577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Content Placeholder 11"/>
          <p:cNvSpPr txBox="1">
            <a:spLocks/>
          </p:cNvSpPr>
          <p:nvPr/>
        </p:nvSpPr>
        <p:spPr bwMode="auto">
          <a:xfrm>
            <a:off x="2121407" y="308638"/>
            <a:ext cx="8375905" cy="730620"/>
          </a:xfrm>
          <a:prstGeom prst="rect">
            <a:avLst/>
          </a:prstGeom>
          <a:solidFill>
            <a:srgbClr val="8A3D72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ctr">
            <a:normAutofit/>
          </a:bodyPr>
          <a:lstStyle>
            <a:lvl1pPr marL="731520" indent="0" algn="l" defTabSz="914400" rtl="0" eaLnBrk="1" latinLnBrk="0" hangingPunct="1">
              <a:lnSpc>
                <a:spcPct val="100000"/>
              </a:lnSpc>
              <a:spcBef>
                <a:spcPts val="4800"/>
              </a:spcBef>
              <a:spcAft>
                <a:spcPts val="1800"/>
              </a:spcAft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800" dirty="0">
                <a:latin typeface="Segoe UI Light" panose="020B0502040204020203" pitchFamily="34" charset="0"/>
                <a:cs typeface="Segoe UI Light" panose="020B0502040204020203" pitchFamily="34" charset="0"/>
              </a:rPr>
              <a:t>Good Practice Guideline 15</a:t>
            </a:r>
          </a:p>
        </p:txBody>
      </p:sp>
      <p:pic>
        <p:nvPicPr>
          <p:cNvPr id="12" name="Picture 2" descr="G:\EWORX\QOLIVET\Depositphotos_small_coloured.jpg"/>
          <p:cNvPicPr>
            <a:picLocks noChangeAspect="1" noChangeArrowheads="1"/>
          </p:cNvPicPr>
          <p:nvPr/>
        </p:nvPicPr>
        <p:blipFill>
          <a:blip r:embed="rId8"/>
          <a:stretch/>
        </p:blipFill>
        <p:spPr bwMode="auto">
          <a:xfrm>
            <a:off x="10580368" y="330314"/>
            <a:ext cx="1231153" cy="708944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637532" y="1171330"/>
            <a:ext cx="11149515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IE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QoL outcomes can be enhanced through inclusive and person-centred strategies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489857" y="1704479"/>
            <a:ext cx="5403667" cy="665401"/>
          </a:xfrm>
          <a:prstGeom prst="roundRect">
            <a:avLst/>
          </a:prstGeom>
          <a:solidFill>
            <a:schemeClr val="bg1"/>
          </a:solidFill>
          <a:ln>
            <a:solidFill>
              <a:srgbClr val="DBA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800"/>
              </a:spcAft>
              <a:defRPr/>
            </a:pPr>
            <a:r>
              <a:rPr lang="en-IE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Person-centred delivery and organisational ethos</a:t>
            </a:r>
          </a:p>
        </p:txBody>
      </p:sp>
      <p:sp>
        <p:nvSpPr>
          <p:cNvPr id="9" name="Rounded Rectangle 8"/>
          <p:cNvSpPr/>
          <p:nvPr/>
        </p:nvSpPr>
        <p:spPr bwMode="auto">
          <a:xfrm>
            <a:off x="489857" y="2499476"/>
            <a:ext cx="5403667" cy="636597"/>
          </a:xfrm>
          <a:prstGeom prst="roundRect">
            <a:avLst/>
          </a:prstGeom>
          <a:solidFill>
            <a:schemeClr val="bg1"/>
          </a:solidFill>
          <a:ln>
            <a:solidFill>
              <a:srgbClr val="DBA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800"/>
              </a:spcAft>
              <a:defRPr/>
            </a:pPr>
            <a:r>
              <a:rPr lang="en-IE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 holistic and biopsychosocial approach </a:t>
            </a:r>
          </a:p>
        </p:txBody>
      </p:sp>
      <p:sp>
        <p:nvSpPr>
          <p:cNvPr id="10" name="Rounded Rectangle 9"/>
          <p:cNvSpPr/>
          <p:nvPr/>
        </p:nvSpPr>
        <p:spPr bwMode="auto">
          <a:xfrm>
            <a:off x="489857" y="3284156"/>
            <a:ext cx="5403667" cy="881743"/>
          </a:xfrm>
          <a:prstGeom prst="roundRect">
            <a:avLst/>
          </a:prstGeom>
          <a:solidFill>
            <a:schemeClr val="bg1"/>
          </a:solidFill>
          <a:ln>
            <a:solidFill>
              <a:srgbClr val="DBA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800"/>
              </a:spcAft>
              <a:defRPr/>
            </a:pPr>
            <a:r>
              <a:rPr lang="en-IE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Creating opportunities to develop self-determination and decision making</a:t>
            </a:r>
          </a:p>
        </p:txBody>
      </p:sp>
      <p:sp>
        <p:nvSpPr>
          <p:cNvPr id="13" name="Rounded Rectangle 12"/>
          <p:cNvSpPr/>
          <p:nvPr/>
        </p:nvSpPr>
        <p:spPr bwMode="auto">
          <a:xfrm>
            <a:off x="489857" y="4323533"/>
            <a:ext cx="5403668" cy="671678"/>
          </a:xfrm>
          <a:prstGeom prst="roundRect">
            <a:avLst/>
          </a:prstGeom>
          <a:solidFill>
            <a:schemeClr val="bg1"/>
          </a:solidFill>
          <a:ln>
            <a:solidFill>
              <a:srgbClr val="DBA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800"/>
              </a:spcAft>
              <a:defRPr/>
            </a:pPr>
            <a:r>
              <a:rPr lang="en-IE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Fostering personal and interpersonal competences</a:t>
            </a:r>
          </a:p>
        </p:txBody>
      </p:sp>
      <p:sp>
        <p:nvSpPr>
          <p:cNvPr id="14" name="Rounded Rectangle 13"/>
          <p:cNvSpPr/>
          <p:nvPr/>
        </p:nvSpPr>
        <p:spPr bwMode="auto">
          <a:xfrm>
            <a:off x="497805" y="5213758"/>
            <a:ext cx="5403667" cy="493365"/>
          </a:xfrm>
          <a:prstGeom prst="roundRect">
            <a:avLst/>
          </a:prstGeom>
          <a:solidFill>
            <a:schemeClr val="bg1"/>
          </a:solidFill>
          <a:ln>
            <a:solidFill>
              <a:srgbClr val="DBA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800"/>
              </a:spcAft>
              <a:defRPr/>
            </a:pPr>
            <a:r>
              <a:rPr lang="en-IE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Encouraging empathetic and positive communication</a:t>
            </a:r>
          </a:p>
        </p:txBody>
      </p:sp>
      <p:sp>
        <p:nvSpPr>
          <p:cNvPr id="15" name="Rounded Rectangle 14"/>
          <p:cNvSpPr/>
          <p:nvPr/>
        </p:nvSpPr>
        <p:spPr bwMode="auto">
          <a:xfrm>
            <a:off x="489857" y="5888961"/>
            <a:ext cx="5403667" cy="563076"/>
          </a:xfrm>
          <a:prstGeom prst="roundRect">
            <a:avLst/>
          </a:prstGeom>
          <a:solidFill>
            <a:schemeClr val="bg1"/>
          </a:solidFill>
          <a:ln>
            <a:solidFill>
              <a:srgbClr val="DBA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800"/>
              </a:spcAft>
              <a:defRPr/>
            </a:pPr>
            <a:r>
              <a:rPr lang="en-IE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Building resilience in the face of challenges</a:t>
            </a:r>
          </a:p>
        </p:txBody>
      </p:sp>
      <p:sp>
        <p:nvSpPr>
          <p:cNvPr id="16" name="Rounded Rectangle 15"/>
          <p:cNvSpPr/>
          <p:nvPr/>
        </p:nvSpPr>
        <p:spPr bwMode="auto">
          <a:xfrm>
            <a:off x="6442164" y="1789003"/>
            <a:ext cx="5344884" cy="593961"/>
          </a:xfrm>
          <a:prstGeom prst="roundRect">
            <a:avLst/>
          </a:prstGeom>
          <a:solidFill>
            <a:schemeClr val="bg1"/>
          </a:solidFill>
          <a:ln>
            <a:solidFill>
              <a:srgbClr val="DBA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800"/>
              </a:spcAft>
              <a:defRPr/>
            </a:pPr>
            <a:r>
              <a:rPr lang="en-IE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Inclusive strategies and settings</a:t>
            </a:r>
          </a:p>
        </p:txBody>
      </p:sp>
      <p:sp>
        <p:nvSpPr>
          <p:cNvPr id="17" name="Rounded Rectangle 16"/>
          <p:cNvSpPr/>
          <p:nvPr/>
        </p:nvSpPr>
        <p:spPr bwMode="auto">
          <a:xfrm>
            <a:off x="6442164" y="2575509"/>
            <a:ext cx="5368831" cy="586894"/>
          </a:xfrm>
          <a:prstGeom prst="roundRect">
            <a:avLst/>
          </a:prstGeom>
          <a:solidFill>
            <a:schemeClr val="bg1"/>
          </a:solidFill>
          <a:ln>
            <a:solidFill>
              <a:srgbClr val="DBA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800"/>
              </a:spcAft>
              <a:defRPr/>
            </a:pPr>
            <a:r>
              <a:rPr lang="en-IE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Universally designed environments and processes</a:t>
            </a:r>
          </a:p>
        </p:txBody>
      </p:sp>
      <p:sp>
        <p:nvSpPr>
          <p:cNvPr id="18" name="Rounded Rectangle 17"/>
          <p:cNvSpPr/>
          <p:nvPr/>
        </p:nvSpPr>
        <p:spPr bwMode="auto">
          <a:xfrm>
            <a:off x="6442164" y="3420849"/>
            <a:ext cx="5368831" cy="605066"/>
          </a:xfrm>
          <a:prstGeom prst="roundRect">
            <a:avLst/>
          </a:prstGeom>
          <a:solidFill>
            <a:schemeClr val="bg1"/>
          </a:solidFill>
          <a:ln>
            <a:solidFill>
              <a:srgbClr val="DBA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800"/>
              </a:spcAft>
              <a:defRPr/>
            </a:pPr>
            <a:r>
              <a:rPr lang="en-IE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Access to appropriate assistive technologies</a:t>
            </a:r>
          </a:p>
        </p:txBody>
      </p:sp>
      <p:sp>
        <p:nvSpPr>
          <p:cNvPr id="19" name="Rounded Rectangle 18"/>
          <p:cNvSpPr/>
          <p:nvPr/>
        </p:nvSpPr>
        <p:spPr bwMode="auto">
          <a:xfrm>
            <a:off x="6442164" y="4332015"/>
            <a:ext cx="5345409" cy="881743"/>
          </a:xfrm>
          <a:prstGeom prst="roundRect">
            <a:avLst/>
          </a:prstGeom>
          <a:solidFill>
            <a:schemeClr val="bg1"/>
          </a:solidFill>
          <a:ln>
            <a:solidFill>
              <a:srgbClr val="DBA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800"/>
              </a:spcAft>
              <a:defRPr/>
            </a:pPr>
            <a:r>
              <a:rPr lang="en-IE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Matching supports and interventions to identified needs</a:t>
            </a:r>
          </a:p>
        </p:txBody>
      </p:sp>
      <p:sp>
        <p:nvSpPr>
          <p:cNvPr id="20" name="Rounded Rectangle 19"/>
          <p:cNvSpPr/>
          <p:nvPr/>
        </p:nvSpPr>
        <p:spPr bwMode="auto">
          <a:xfrm>
            <a:off x="6466111" y="5485626"/>
            <a:ext cx="5344884" cy="881743"/>
          </a:xfrm>
          <a:prstGeom prst="roundRect">
            <a:avLst/>
          </a:prstGeom>
          <a:solidFill>
            <a:schemeClr val="bg1"/>
          </a:solidFill>
          <a:ln>
            <a:solidFill>
              <a:srgbClr val="DBA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800"/>
              </a:spcAft>
              <a:defRPr/>
            </a:pPr>
            <a:r>
              <a:rPr lang="en-IE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Healthy balance between QoL outcomes ‘Important To’ and ‘Important For’ the person</a:t>
            </a:r>
          </a:p>
        </p:txBody>
      </p:sp>
      <p:sp>
        <p:nvSpPr>
          <p:cNvPr id="35" name="Rounded Rectangle 34"/>
          <p:cNvSpPr/>
          <p:nvPr/>
        </p:nvSpPr>
        <p:spPr bwMode="auto">
          <a:xfrm>
            <a:off x="2635430" y="3071587"/>
            <a:ext cx="7347857" cy="1453544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006699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800"/>
              </a:spcAft>
              <a:defRPr/>
            </a:pPr>
            <a:r>
              <a:rPr lang="en-IE" sz="2800" dirty="0">
                <a:solidFill>
                  <a:srgbClr val="660066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Fostering personal and interpersonal competences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66291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7010"/>
    </mc:Choice>
    <mc:Fallback xmlns="">
      <p:transition advTm="570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5" grpId="0" animBg="1"/>
      <p:bldP spid="35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2" descr="G:\EWORX\QOLIVET\Depositphotos_small.jpg"/>
          <p:cNvPicPr>
            <a:picLocks noChangeAspect="1" noChangeArrowheads="1"/>
          </p:cNvPicPr>
          <p:nvPr/>
        </p:nvPicPr>
        <p:blipFill>
          <a:blip r:embed="rId6"/>
          <a:srcRect t="9172" b="9171"/>
          <a:stretch/>
        </p:blipFill>
        <p:spPr bwMode="auto">
          <a:xfrm>
            <a:off x="-1152" y="1124744"/>
            <a:ext cx="12193152" cy="5733256"/>
          </a:xfrm>
          <a:prstGeom prst="rect">
            <a:avLst/>
          </a:prstGeom>
          <a:noFill/>
        </p:spPr>
      </p:pic>
      <p:pic>
        <p:nvPicPr>
          <p:cNvPr id="8" name="Picture 25"/>
          <p:cNvPicPr>
            <a:picLocks noChangeAspect="1" noChangeArrowheads="1"/>
          </p:cNvPicPr>
          <p:nvPr/>
        </p:nvPicPr>
        <p:blipFill>
          <a:blip r:embed="rId7"/>
          <a:stretch/>
        </p:blipFill>
        <p:spPr bwMode="auto">
          <a:xfrm>
            <a:off x="385555" y="66326"/>
            <a:ext cx="1911023" cy="128930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Content Placeholder 11"/>
          <p:cNvSpPr txBox="1">
            <a:spLocks/>
          </p:cNvSpPr>
          <p:nvPr/>
        </p:nvSpPr>
        <p:spPr bwMode="auto">
          <a:xfrm>
            <a:off x="2147344" y="333355"/>
            <a:ext cx="8375905" cy="730620"/>
          </a:xfrm>
          <a:prstGeom prst="rect">
            <a:avLst/>
          </a:prstGeom>
          <a:solidFill>
            <a:srgbClr val="8A3D72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ctr">
            <a:normAutofit/>
          </a:bodyPr>
          <a:lstStyle>
            <a:lvl1pPr marL="731520" indent="0" algn="l" defTabSz="914400" rtl="0" eaLnBrk="1" latinLnBrk="0" hangingPunct="1">
              <a:lnSpc>
                <a:spcPct val="100000"/>
              </a:lnSpc>
              <a:spcBef>
                <a:spcPts val="4800"/>
              </a:spcBef>
              <a:spcAft>
                <a:spcPts val="1800"/>
              </a:spcAft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8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Module 2: Learning Objective 2</a:t>
            </a:r>
            <a:endParaRPr lang="en-US" sz="28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12" name="Picture 2" descr="G:\EWORX\QOLIVET\Depositphotos_small_coloured.jpg"/>
          <p:cNvPicPr>
            <a:picLocks noChangeAspect="1" noChangeArrowheads="1"/>
          </p:cNvPicPr>
          <p:nvPr/>
        </p:nvPicPr>
        <p:blipFill>
          <a:blip r:embed="rId8"/>
          <a:stretch/>
        </p:blipFill>
        <p:spPr bwMode="auto">
          <a:xfrm>
            <a:off x="10608346" y="333355"/>
            <a:ext cx="1231153" cy="708944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965200" y="1410264"/>
            <a:ext cx="83693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  <a:defRPr/>
            </a:pPr>
            <a:r>
              <a:rPr lang="en-IE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On successful completion of this module, you will be able to:</a:t>
            </a:r>
            <a:r>
              <a:rPr lang="ro-RO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endParaRPr lang="en-US" sz="24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4" name="Rounded Rectangle 13"/>
          <p:cNvSpPr/>
          <p:nvPr/>
        </p:nvSpPr>
        <p:spPr bwMode="auto">
          <a:xfrm>
            <a:off x="624358" y="2122864"/>
            <a:ext cx="9050983" cy="1205289"/>
          </a:xfrm>
          <a:prstGeom prst="roundRect">
            <a:avLst/>
          </a:prstGeom>
          <a:ln>
            <a:solidFill>
              <a:srgbClr val="80008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sz="2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algn="ctr"/>
            <a:endParaRPr lang="en-IE" sz="2000" dirty="0" smtClean="0">
              <a:solidFill>
                <a:srgbClr val="3B6675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algn="ctr"/>
            <a:endParaRPr lang="en-IE" sz="2000" dirty="0">
              <a:solidFill>
                <a:srgbClr val="3B6675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algn="ctr"/>
            <a:endParaRPr lang="en-IE" sz="2000" dirty="0" smtClean="0">
              <a:solidFill>
                <a:srgbClr val="3B6675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algn="ctr"/>
            <a:endParaRPr lang="en-IE" sz="2000" dirty="0">
              <a:solidFill>
                <a:srgbClr val="3B6675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algn="ctr"/>
            <a:endParaRPr lang="en-IE" sz="2000" dirty="0" smtClean="0">
              <a:solidFill>
                <a:srgbClr val="3B6675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algn="ctr"/>
            <a:endParaRPr lang="en-IE" sz="2000" dirty="0">
              <a:solidFill>
                <a:srgbClr val="3B6675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algn="ctr"/>
            <a:endParaRPr lang="en-IE" sz="2000" dirty="0" smtClean="0">
              <a:solidFill>
                <a:srgbClr val="3B6675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algn="ctr"/>
            <a:endParaRPr lang="en-IE" sz="2000" dirty="0" smtClean="0">
              <a:solidFill>
                <a:srgbClr val="3B6675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algn="ctr"/>
            <a:r>
              <a:rPr lang="en-IE" sz="2000" dirty="0" smtClean="0">
                <a:solidFill>
                  <a:srgbClr val="3B6675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Describe the importance of Universal Design for Learning (UDL) for creating accessible environments and experiences</a:t>
            </a:r>
            <a:endParaRPr lang="en-IE" sz="2000" dirty="0" smtClean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algn="ctr"/>
            <a:endParaRPr lang="en-IE" dirty="0"/>
          </a:p>
          <a:p>
            <a:pPr algn="ctr"/>
            <a:endParaRPr lang="en-IE" dirty="0" smtClean="0"/>
          </a:p>
          <a:p>
            <a:pPr algn="ctr"/>
            <a:endParaRPr lang="en-IE" dirty="0"/>
          </a:p>
          <a:p>
            <a:pPr algn="ctr"/>
            <a:endParaRPr lang="en-IE" dirty="0" smtClean="0"/>
          </a:p>
          <a:p>
            <a:pPr algn="ctr"/>
            <a:endParaRPr lang="en-IE" dirty="0"/>
          </a:p>
          <a:p>
            <a:pPr algn="ctr"/>
            <a:endParaRPr lang="en-IE" dirty="0" smtClean="0"/>
          </a:p>
          <a:p>
            <a:pPr algn="ctr"/>
            <a:endParaRPr lang="en-IE" dirty="0"/>
          </a:p>
          <a:p>
            <a:pPr algn="ctr"/>
            <a:endParaRPr lang="en-IE" dirty="0" smtClean="0"/>
          </a:p>
          <a:p>
            <a:pPr algn="ctr"/>
            <a:endParaRPr lang="en-IE" dirty="0"/>
          </a:p>
          <a:p>
            <a:pPr algn="ctr"/>
            <a:endParaRPr lang="en-IE" dirty="0"/>
          </a:p>
        </p:txBody>
      </p:sp>
      <p:sp>
        <p:nvSpPr>
          <p:cNvPr id="15" name="Rounded Rectangle 14"/>
          <p:cNvSpPr/>
          <p:nvPr/>
        </p:nvSpPr>
        <p:spPr bwMode="auto">
          <a:xfrm>
            <a:off x="1929060" y="5420529"/>
            <a:ext cx="8917357" cy="921490"/>
          </a:xfrm>
          <a:prstGeom prst="roundRect">
            <a:avLst/>
          </a:prstGeom>
          <a:ln>
            <a:solidFill>
              <a:srgbClr val="80008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sz="2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algn="ctr"/>
            <a:endParaRPr lang="en-IE" sz="2000" dirty="0" smtClean="0">
              <a:solidFill>
                <a:srgbClr val="3B6675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algn="ctr"/>
            <a:endParaRPr lang="en-IE" sz="2000" dirty="0">
              <a:solidFill>
                <a:srgbClr val="3B6675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algn="ctr"/>
            <a:endParaRPr lang="en-IE" sz="2000" dirty="0" smtClean="0">
              <a:solidFill>
                <a:srgbClr val="3B6675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algn="ctr"/>
            <a:endParaRPr lang="en-IE" sz="2000" dirty="0">
              <a:solidFill>
                <a:srgbClr val="3B6675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algn="ctr"/>
            <a:endParaRPr lang="en-IE" sz="2000" dirty="0" smtClean="0">
              <a:solidFill>
                <a:srgbClr val="3B6675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algn="ctr"/>
            <a:endParaRPr lang="en-IE" sz="2000" dirty="0">
              <a:solidFill>
                <a:srgbClr val="3B6675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algn="ctr"/>
            <a:endParaRPr lang="en-IE" sz="2000" dirty="0" smtClean="0">
              <a:solidFill>
                <a:srgbClr val="3B6675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algn="ctr"/>
            <a:endParaRPr lang="en-IE" sz="2000" dirty="0" smtClean="0">
              <a:solidFill>
                <a:srgbClr val="3B6675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algn="ctr"/>
            <a:r>
              <a:rPr lang="en-IE" sz="2000" dirty="0" smtClean="0">
                <a:solidFill>
                  <a:srgbClr val="3B6675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Understand how technology can contribute to more inclusive environments</a:t>
            </a:r>
            <a:endParaRPr lang="en-IE" sz="2000" dirty="0" smtClean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algn="ctr"/>
            <a:endParaRPr lang="en-IE" dirty="0"/>
          </a:p>
          <a:p>
            <a:pPr algn="ctr"/>
            <a:endParaRPr lang="en-IE" dirty="0" smtClean="0"/>
          </a:p>
          <a:p>
            <a:pPr algn="ctr"/>
            <a:endParaRPr lang="en-IE" dirty="0"/>
          </a:p>
          <a:p>
            <a:pPr algn="ctr"/>
            <a:endParaRPr lang="en-IE" dirty="0" smtClean="0"/>
          </a:p>
          <a:p>
            <a:pPr algn="ctr"/>
            <a:endParaRPr lang="en-IE" dirty="0"/>
          </a:p>
          <a:p>
            <a:pPr algn="ctr"/>
            <a:endParaRPr lang="en-IE" dirty="0" smtClean="0"/>
          </a:p>
          <a:p>
            <a:pPr algn="ctr"/>
            <a:endParaRPr lang="en-IE" dirty="0"/>
          </a:p>
          <a:p>
            <a:pPr algn="ctr"/>
            <a:endParaRPr lang="en-IE" dirty="0" smtClean="0"/>
          </a:p>
          <a:p>
            <a:pPr algn="ctr"/>
            <a:endParaRPr lang="en-IE" dirty="0"/>
          </a:p>
          <a:p>
            <a:pPr algn="ctr"/>
            <a:endParaRPr lang="en-IE" dirty="0"/>
          </a:p>
        </p:txBody>
      </p:sp>
      <p:sp>
        <p:nvSpPr>
          <p:cNvPr id="17" name="Rounded Rectangle 16"/>
          <p:cNvSpPr/>
          <p:nvPr/>
        </p:nvSpPr>
        <p:spPr bwMode="auto">
          <a:xfrm>
            <a:off x="683141" y="3953175"/>
            <a:ext cx="5948150" cy="895922"/>
          </a:xfrm>
          <a:prstGeom prst="roundRect">
            <a:avLst/>
          </a:prstGeom>
          <a:ln>
            <a:solidFill>
              <a:srgbClr val="3B6675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sz="2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algn="ctr"/>
            <a:endParaRPr lang="en-IE" sz="2000" dirty="0" smtClean="0">
              <a:solidFill>
                <a:srgbClr val="3B6675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algn="ctr"/>
            <a:endParaRPr lang="en-IE" sz="2000" dirty="0">
              <a:solidFill>
                <a:srgbClr val="3B6675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algn="ctr"/>
            <a:endParaRPr lang="en-IE" sz="2000" dirty="0" smtClean="0">
              <a:solidFill>
                <a:srgbClr val="3B6675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algn="ctr"/>
            <a:endParaRPr lang="en-IE" sz="2000" dirty="0">
              <a:solidFill>
                <a:srgbClr val="3B6675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algn="ctr"/>
            <a:endParaRPr lang="en-IE" sz="2000" dirty="0" smtClean="0">
              <a:solidFill>
                <a:srgbClr val="3B6675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algn="ctr"/>
            <a:endParaRPr lang="en-IE" sz="2000" dirty="0">
              <a:solidFill>
                <a:srgbClr val="3B6675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algn="ctr"/>
            <a:endParaRPr lang="en-IE" sz="2000" dirty="0" smtClean="0">
              <a:solidFill>
                <a:srgbClr val="3B6675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algn="ctr"/>
            <a:endParaRPr lang="en-IE" sz="2000" dirty="0" smtClean="0">
              <a:solidFill>
                <a:srgbClr val="3B6675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algn="ctr"/>
            <a:r>
              <a:rPr lang="en-IE" sz="2000" dirty="0" smtClean="0">
                <a:solidFill>
                  <a:srgbClr val="3B6675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Describe the benefits of assistive technology</a:t>
            </a:r>
            <a:endParaRPr lang="en-IE" sz="2000" dirty="0" smtClean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algn="ctr"/>
            <a:endParaRPr lang="en-IE" dirty="0"/>
          </a:p>
          <a:p>
            <a:pPr algn="ctr"/>
            <a:endParaRPr lang="en-IE" dirty="0" smtClean="0"/>
          </a:p>
          <a:p>
            <a:pPr algn="ctr"/>
            <a:endParaRPr lang="en-IE" dirty="0"/>
          </a:p>
          <a:p>
            <a:pPr algn="ctr"/>
            <a:endParaRPr lang="en-IE" dirty="0" smtClean="0"/>
          </a:p>
          <a:p>
            <a:pPr algn="ctr"/>
            <a:endParaRPr lang="en-IE" dirty="0"/>
          </a:p>
          <a:p>
            <a:pPr algn="ctr"/>
            <a:endParaRPr lang="en-IE" dirty="0" smtClean="0"/>
          </a:p>
          <a:p>
            <a:pPr algn="ctr"/>
            <a:endParaRPr lang="en-IE" dirty="0"/>
          </a:p>
          <a:p>
            <a:pPr algn="ctr"/>
            <a:endParaRPr lang="en-IE" dirty="0" smtClean="0"/>
          </a:p>
          <a:p>
            <a:pPr algn="ctr"/>
            <a:endParaRPr lang="en-IE" dirty="0"/>
          </a:p>
          <a:p>
            <a:pPr algn="ctr"/>
            <a:endParaRPr lang="en-I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98726" y="3370484"/>
            <a:ext cx="2312184" cy="1902735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463453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61286">
        <p15:prstTrans prst="peelOff"/>
      </p:transition>
    </mc:Choice>
    <mc:Fallback xmlns="">
      <p:transition spd="slow" advTm="6128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4" grpId="0" animBg="1"/>
      <p:bldP spid="15" grpId="0" animBg="1"/>
      <p:bldP spid="1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2" descr="G:\EWORX\QOLIVET\Depositphotos_small.jpg"/>
          <p:cNvPicPr>
            <a:picLocks noChangeAspect="1" noChangeArrowheads="1"/>
          </p:cNvPicPr>
          <p:nvPr/>
        </p:nvPicPr>
        <p:blipFill>
          <a:blip r:embed="rId6"/>
          <a:srcRect t="9172" b="9171"/>
          <a:stretch/>
        </p:blipFill>
        <p:spPr bwMode="auto">
          <a:xfrm>
            <a:off x="49167" y="1159287"/>
            <a:ext cx="12193152" cy="5733256"/>
          </a:xfrm>
          <a:prstGeom prst="rect">
            <a:avLst/>
          </a:prstGeom>
          <a:noFill/>
        </p:spPr>
      </p:pic>
      <p:pic>
        <p:nvPicPr>
          <p:cNvPr id="8" name="Picture 25"/>
          <p:cNvPicPr>
            <a:picLocks noChangeAspect="1" noChangeArrowheads="1"/>
          </p:cNvPicPr>
          <p:nvPr/>
        </p:nvPicPr>
        <p:blipFill>
          <a:blip r:embed="rId7"/>
          <a:stretch/>
        </p:blipFill>
        <p:spPr bwMode="auto">
          <a:xfrm>
            <a:off x="0" y="50854"/>
            <a:ext cx="2079879" cy="118577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Content Placeholder 11"/>
          <p:cNvSpPr txBox="1">
            <a:spLocks/>
          </p:cNvSpPr>
          <p:nvPr/>
        </p:nvSpPr>
        <p:spPr bwMode="auto">
          <a:xfrm>
            <a:off x="2121407" y="308638"/>
            <a:ext cx="8375905" cy="730620"/>
          </a:xfrm>
          <a:prstGeom prst="rect">
            <a:avLst/>
          </a:prstGeom>
          <a:solidFill>
            <a:srgbClr val="8A3D72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ctr">
            <a:normAutofit/>
          </a:bodyPr>
          <a:lstStyle>
            <a:lvl1pPr marL="731520" indent="0" algn="l" defTabSz="914400" rtl="0" eaLnBrk="1" latinLnBrk="0" hangingPunct="1">
              <a:lnSpc>
                <a:spcPct val="100000"/>
              </a:lnSpc>
              <a:spcBef>
                <a:spcPts val="4800"/>
              </a:spcBef>
              <a:spcAft>
                <a:spcPts val="1800"/>
              </a:spcAft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800" dirty="0">
                <a:latin typeface="Segoe UI Light" panose="020B0502040204020203" pitchFamily="34" charset="0"/>
                <a:cs typeface="Segoe UI Light" panose="020B0502040204020203" pitchFamily="34" charset="0"/>
              </a:rPr>
              <a:t>Good Practice Guideline 15</a:t>
            </a:r>
          </a:p>
        </p:txBody>
      </p:sp>
      <p:pic>
        <p:nvPicPr>
          <p:cNvPr id="12" name="Picture 2" descr="G:\EWORX\QOLIVET\Depositphotos_small_coloured.jpg"/>
          <p:cNvPicPr>
            <a:picLocks noChangeAspect="1" noChangeArrowheads="1"/>
          </p:cNvPicPr>
          <p:nvPr/>
        </p:nvPicPr>
        <p:blipFill>
          <a:blip r:embed="rId8"/>
          <a:stretch/>
        </p:blipFill>
        <p:spPr bwMode="auto">
          <a:xfrm>
            <a:off x="10580368" y="330314"/>
            <a:ext cx="1231153" cy="708944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637532" y="1171330"/>
            <a:ext cx="11149515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IE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QoL outcomes can be enhanced through inclusive and person-centred strategies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489857" y="1704479"/>
            <a:ext cx="5403667" cy="665401"/>
          </a:xfrm>
          <a:prstGeom prst="roundRect">
            <a:avLst/>
          </a:prstGeom>
          <a:solidFill>
            <a:schemeClr val="bg1"/>
          </a:solidFill>
          <a:ln>
            <a:solidFill>
              <a:srgbClr val="DBA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800"/>
              </a:spcAft>
              <a:defRPr/>
            </a:pPr>
            <a:r>
              <a:rPr lang="en-IE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Person-centred delivery and organisational ethos</a:t>
            </a:r>
          </a:p>
        </p:txBody>
      </p:sp>
      <p:sp>
        <p:nvSpPr>
          <p:cNvPr id="9" name="Rounded Rectangle 8"/>
          <p:cNvSpPr/>
          <p:nvPr/>
        </p:nvSpPr>
        <p:spPr bwMode="auto">
          <a:xfrm>
            <a:off x="489857" y="2499476"/>
            <a:ext cx="5403667" cy="636597"/>
          </a:xfrm>
          <a:prstGeom prst="roundRect">
            <a:avLst/>
          </a:prstGeom>
          <a:solidFill>
            <a:schemeClr val="bg1"/>
          </a:solidFill>
          <a:ln>
            <a:solidFill>
              <a:srgbClr val="DBA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800"/>
              </a:spcAft>
              <a:defRPr/>
            </a:pPr>
            <a:r>
              <a:rPr lang="en-IE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 holistic and biopsychosocial approach </a:t>
            </a:r>
          </a:p>
        </p:txBody>
      </p:sp>
      <p:sp>
        <p:nvSpPr>
          <p:cNvPr id="10" name="Rounded Rectangle 9"/>
          <p:cNvSpPr/>
          <p:nvPr/>
        </p:nvSpPr>
        <p:spPr bwMode="auto">
          <a:xfrm>
            <a:off x="489857" y="3284156"/>
            <a:ext cx="5403667" cy="881743"/>
          </a:xfrm>
          <a:prstGeom prst="roundRect">
            <a:avLst/>
          </a:prstGeom>
          <a:solidFill>
            <a:schemeClr val="bg1"/>
          </a:solidFill>
          <a:ln>
            <a:solidFill>
              <a:srgbClr val="DBA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800"/>
              </a:spcAft>
              <a:defRPr/>
            </a:pPr>
            <a:r>
              <a:rPr lang="en-IE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Creating opportunities to develop self-determination and decision making</a:t>
            </a:r>
          </a:p>
        </p:txBody>
      </p:sp>
      <p:sp>
        <p:nvSpPr>
          <p:cNvPr id="13" name="Rounded Rectangle 12"/>
          <p:cNvSpPr/>
          <p:nvPr/>
        </p:nvSpPr>
        <p:spPr bwMode="auto">
          <a:xfrm>
            <a:off x="489857" y="4323533"/>
            <a:ext cx="5403668" cy="671678"/>
          </a:xfrm>
          <a:prstGeom prst="roundRect">
            <a:avLst/>
          </a:prstGeom>
          <a:solidFill>
            <a:schemeClr val="bg1"/>
          </a:solidFill>
          <a:ln>
            <a:solidFill>
              <a:srgbClr val="DBA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800"/>
              </a:spcAft>
              <a:defRPr/>
            </a:pPr>
            <a:r>
              <a:rPr lang="en-IE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Fostering personal and interpersonal competences</a:t>
            </a:r>
          </a:p>
        </p:txBody>
      </p:sp>
      <p:sp>
        <p:nvSpPr>
          <p:cNvPr id="14" name="Rounded Rectangle 13"/>
          <p:cNvSpPr/>
          <p:nvPr/>
        </p:nvSpPr>
        <p:spPr bwMode="auto">
          <a:xfrm>
            <a:off x="497805" y="5213758"/>
            <a:ext cx="5403667" cy="493365"/>
          </a:xfrm>
          <a:prstGeom prst="roundRect">
            <a:avLst/>
          </a:prstGeom>
          <a:solidFill>
            <a:schemeClr val="bg1"/>
          </a:solidFill>
          <a:ln>
            <a:solidFill>
              <a:srgbClr val="DBA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800"/>
              </a:spcAft>
              <a:defRPr/>
            </a:pPr>
            <a:r>
              <a:rPr lang="en-IE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Encouraging empathetic and positive communication</a:t>
            </a:r>
          </a:p>
        </p:txBody>
      </p:sp>
      <p:sp>
        <p:nvSpPr>
          <p:cNvPr id="15" name="Rounded Rectangle 14"/>
          <p:cNvSpPr/>
          <p:nvPr/>
        </p:nvSpPr>
        <p:spPr bwMode="auto">
          <a:xfrm>
            <a:off x="489857" y="5888961"/>
            <a:ext cx="5403667" cy="563076"/>
          </a:xfrm>
          <a:prstGeom prst="roundRect">
            <a:avLst/>
          </a:prstGeom>
          <a:solidFill>
            <a:schemeClr val="bg1"/>
          </a:solidFill>
          <a:ln>
            <a:solidFill>
              <a:srgbClr val="DBA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800"/>
              </a:spcAft>
              <a:defRPr/>
            </a:pPr>
            <a:r>
              <a:rPr lang="en-IE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Building resilience in the face of challenges</a:t>
            </a:r>
          </a:p>
        </p:txBody>
      </p:sp>
      <p:sp>
        <p:nvSpPr>
          <p:cNvPr id="16" name="Rounded Rectangle 15"/>
          <p:cNvSpPr/>
          <p:nvPr/>
        </p:nvSpPr>
        <p:spPr bwMode="auto">
          <a:xfrm>
            <a:off x="6442164" y="1789003"/>
            <a:ext cx="5344884" cy="593961"/>
          </a:xfrm>
          <a:prstGeom prst="roundRect">
            <a:avLst/>
          </a:prstGeom>
          <a:solidFill>
            <a:schemeClr val="bg1"/>
          </a:solidFill>
          <a:ln>
            <a:solidFill>
              <a:srgbClr val="DBA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800"/>
              </a:spcAft>
              <a:defRPr/>
            </a:pPr>
            <a:r>
              <a:rPr lang="en-IE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Inclusive strategies and settings</a:t>
            </a:r>
          </a:p>
        </p:txBody>
      </p:sp>
      <p:sp>
        <p:nvSpPr>
          <p:cNvPr id="17" name="Rounded Rectangle 16"/>
          <p:cNvSpPr/>
          <p:nvPr/>
        </p:nvSpPr>
        <p:spPr bwMode="auto">
          <a:xfrm>
            <a:off x="6442164" y="2575509"/>
            <a:ext cx="5368831" cy="586894"/>
          </a:xfrm>
          <a:prstGeom prst="roundRect">
            <a:avLst/>
          </a:prstGeom>
          <a:solidFill>
            <a:schemeClr val="bg1"/>
          </a:solidFill>
          <a:ln>
            <a:solidFill>
              <a:srgbClr val="DBA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800"/>
              </a:spcAft>
              <a:defRPr/>
            </a:pPr>
            <a:r>
              <a:rPr lang="en-IE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Universally designed environments and processes</a:t>
            </a:r>
          </a:p>
        </p:txBody>
      </p:sp>
      <p:sp>
        <p:nvSpPr>
          <p:cNvPr id="18" name="Rounded Rectangle 17"/>
          <p:cNvSpPr/>
          <p:nvPr/>
        </p:nvSpPr>
        <p:spPr bwMode="auto">
          <a:xfrm>
            <a:off x="6442164" y="3420849"/>
            <a:ext cx="5368831" cy="605066"/>
          </a:xfrm>
          <a:prstGeom prst="roundRect">
            <a:avLst/>
          </a:prstGeom>
          <a:solidFill>
            <a:schemeClr val="bg1"/>
          </a:solidFill>
          <a:ln>
            <a:solidFill>
              <a:srgbClr val="DBA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800"/>
              </a:spcAft>
              <a:defRPr/>
            </a:pPr>
            <a:r>
              <a:rPr lang="en-IE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Access to appropriate assistive technologies</a:t>
            </a:r>
          </a:p>
        </p:txBody>
      </p:sp>
      <p:sp>
        <p:nvSpPr>
          <p:cNvPr id="19" name="Rounded Rectangle 18"/>
          <p:cNvSpPr/>
          <p:nvPr/>
        </p:nvSpPr>
        <p:spPr bwMode="auto">
          <a:xfrm>
            <a:off x="6442164" y="4332015"/>
            <a:ext cx="5345409" cy="881743"/>
          </a:xfrm>
          <a:prstGeom prst="roundRect">
            <a:avLst/>
          </a:prstGeom>
          <a:solidFill>
            <a:schemeClr val="bg1"/>
          </a:solidFill>
          <a:ln>
            <a:solidFill>
              <a:srgbClr val="DBA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800"/>
              </a:spcAft>
              <a:defRPr/>
            </a:pPr>
            <a:r>
              <a:rPr lang="en-IE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Matching supports and interventions to identified needs</a:t>
            </a:r>
          </a:p>
        </p:txBody>
      </p:sp>
      <p:sp>
        <p:nvSpPr>
          <p:cNvPr id="20" name="Rounded Rectangle 19"/>
          <p:cNvSpPr/>
          <p:nvPr/>
        </p:nvSpPr>
        <p:spPr bwMode="auto">
          <a:xfrm>
            <a:off x="6466111" y="5485626"/>
            <a:ext cx="5344884" cy="881743"/>
          </a:xfrm>
          <a:prstGeom prst="roundRect">
            <a:avLst/>
          </a:prstGeom>
          <a:solidFill>
            <a:schemeClr val="bg1"/>
          </a:solidFill>
          <a:ln>
            <a:solidFill>
              <a:srgbClr val="DBA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800"/>
              </a:spcAft>
              <a:defRPr/>
            </a:pPr>
            <a:r>
              <a:rPr lang="en-IE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Healthy balance between QoL outcomes ‘Important To’ and ‘Important For’ the person</a:t>
            </a:r>
          </a:p>
        </p:txBody>
      </p:sp>
      <p:sp>
        <p:nvSpPr>
          <p:cNvPr id="37" name="Rounded Rectangle 36"/>
          <p:cNvSpPr/>
          <p:nvPr/>
        </p:nvSpPr>
        <p:spPr bwMode="auto">
          <a:xfrm>
            <a:off x="2649395" y="3093778"/>
            <a:ext cx="7125788" cy="136804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006699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800"/>
              </a:spcAft>
              <a:defRPr/>
            </a:pPr>
            <a:r>
              <a:rPr lang="en-IE" sz="2800" dirty="0">
                <a:solidFill>
                  <a:srgbClr val="660066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Encouraging empathetic and positive communication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84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9913"/>
    </mc:Choice>
    <mc:Fallback xmlns="">
      <p:transition advTm="299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7" grpId="0" animBg="1"/>
      <p:bldP spid="37" grpId="1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2" descr="G:\EWORX\QOLIVET\Depositphotos_small.jpg"/>
          <p:cNvPicPr>
            <a:picLocks noChangeAspect="1" noChangeArrowheads="1"/>
          </p:cNvPicPr>
          <p:nvPr/>
        </p:nvPicPr>
        <p:blipFill>
          <a:blip r:embed="rId6"/>
          <a:srcRect t="9172" b="9171"/>
          <a:stretch/>
        </p:blipFill>
        <p:spPr bwMode="auto">
          <a:xfrm>
            <a:off x="49167" y="1159287"/>
            <a:ext cx="12193152" cy="5733256"/>
          </a:xfrm>
          <a:prstGeom prst="rect">
            <a:avLst/>
          </a:prstGeom>
          <a:noFill/>
        </p:spPr>
      </p:pic>
      <p:pic>
        <p:nvPicPr>
          <p:cNvPr id="8" name="Picture 25"/>
          <p:cNvPicPr>
            <a:picLocks noChangeAspect="1" noChangeArrowheads="1"/>
          </p:cNvPicPr>
          <p:nvPr/>
        </p:nvPicPr>
        <p:blipFill>
          <a:blip r:embed="rId7"/>
          <a:stretch/>
        </p:blipFill>
        <p:spPr bwMode="auto">
          <a:xfrm>
            <a:off x="0" y="50854"/>
            <a:ext cx="2079879" cy="118577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Content Placeholder 11"/>
          <p:cNvSpPr txBox="1">
            <a:spLocks/>
          </p:cNvSpPr>
          <p:nvPr/>
        </p:nvSpPr>
        <p:spPr bwMode="auto">
          <a:xfrm>
            <a:off x="2121407" y="308638"/>
            <a:ext cx="8375905" cy="730620"/>
          </a:xfrm>
          <a:prstGeom prst="rect">
            <a:avLst/>
          </a:prstGeom>
          <a:solidFill>
            <a:srgbClr val="8A3D72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ctr">
            <a:normAutofit/>
          </a:bodyPr>
          <a:lstStyle>
            <a:lvl1pPr marL="731520" indent="0" algn="l" defTabSz="914400" rtl="0" eaLnBrk="1" latinLnBrk="0" hangingPunct="1">
              <a:lnSpc>
                <a:spcPct val="100000"/>
              </a:lnSpc>
              <a:spcBef>
                <a:spcPts val="4800"/>
              </a:spcBef>
              <a:spcAft>
                <a:spcPts val="1800"/>
              </a:spcAft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800" dirty="0">
                <a:latin typeface="Segoe UI Light" panose="020B0502040204020203" pitchFamily="34" charset="0"/>
                <a:cs typeface="Segoe UI Light" panose="020B0502040204020203" pitchFamily="34" charset="0"/>
              </a:rPr>
              <a:t>Good Practice Guideline 15</a:t>
            </a:r>
          </a:p>
        </p:txBody>
      </p:sp>
      <p:pic>
        <p:nvPicPr>
          <p:cNvPr id="12" name="Picture 2" descr="G:\EWORX\QOLIVET\Depositphotos_small_coloured.jpg"/>
          <p:cNvPicPr>
            <a:picLocks noChangeAspect="1" noChangeArrowheads="1"/>
          </p:cNvPicPr>
          <p:nvPr/>
        </p:nvPicPr>
        <p:blipFill>
          <a:blip r:embed="rId8"/>
          <a:stretch/>
        </p:blipFill>
        <p:spPr bwMode="auto">
          <a:xfrm>
            <a:off x="10580368" y="330314"/>
            <a:ext cx="1231153" cy="708944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637532" y="1171330"/>
            <a:ext cx="11149515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IE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QoL outcomes can be enhanced through inclusive and person-centred strategies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489857" y="1704479"/>
            <a:ext cx="5403667" cy="665401"/>
          </a:xfrm>
          <a:prstGeom prst="roundRect">
            <a:avLst/>
          </a:prstGeom>
          <a:solidFill>
            <a:schemeClr val="bg1"/>
          </a:solidFill>
          <a:ln>
            <a:solidFill>
              <a:srgbClr val="DBA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800"/>
              </a:spcAft>
              <a:defRPr/>
            </a:pPr>
            <a:r>
              <a:rPr lang="en-IE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Person-centred delivery and organisational ethos</a:t>
            </a:r>
          </a:p>
        </p:txBody>
      </p:sp>
      <p:sp>
        <p:nvSpPr>
          <p:cNvPr id="9" name="Rounded Rectangle 8"/>
          <p:cNvSpPr/>
          <p:nvPr/>
        </p:nvSpPr>
        <p:spPr bwMode="auto">
          <a:xfrm>
            <a:off x="489857" y="2499476"/>
            <a:ext cx="5403667" cy="636597"/>
          </a:xfrm>
          <a:prstGeom prst="roundRect">
            <a:avLst/>
          </a:prstGeom>
          <a:solidFill>
            <a:schemeClr val="bg1"/>
          </a:solidFill>
          <a:ln>
            <a:solidFill>
              <a:srgbClr val="DBA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800"/>
              </a:spcAft>
              <a:defRPr/>
            </a:pPr>
            <a:r>
              <a:rPr lang="en-IE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 holistic and biopsychosocial approach </a:t>
            </a:r>
          </a:p>
        </p:txBody>
      </p:sp>
      <p:sp>
        <p:nvSpPr>
          <p:cNvPr id="10" name="Rounded Rectangle 9"/>
          <p:cNvSpPr/>
          <p:nvPr/>
        </p:nvSpPr>
        <p:spPr bwMode="auto">
          <a:xfrm>
            <a:off x="489857" y="3284156"/>
            <a:ext cx="5403667" cy="881743"/>
          </a:xfrm>
          <a:prstGeom prst="roundRect">
            <a:avLst/>
          </a:prstGeom>
          <a:solidFill>
            <a:schemeClr val="bg1"/>
          </a:solidFill>
          <a:ln>
            <a:solidFill>
              <a:srgbClr val="DBA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800"/>
              </a:spcAft>
              <a:defRPr/>
            </a:pPr>
            <a:r>
              <a:rPr lang="en-IE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Creating opportunities to develop self-determination and decision making</a:t>
            </a:r>
          </a:p>
        </p:txBody>
      </p:sp>
      <p:sp>
        <p:nvSpPr>
          <p:cNvPr id="13" name="Rounded Rectangle 12"/>
          <p:cNvSpPr/>
          <p:nvPr/>
        </p:nvSpPr>
        <p:spPr bwMode="auto">
          <a:xfrm>
            <a:off x="489857" y="4323533"/>
            <a:ext cx="5403668" cy="671678"/>
          </a:xfrm>
          <a:prstGeom prst="roundRect">
            <a:avLst/>
          </a:prstGeom>
          <a:solidFill>
            <a:schemeClr val="bg1"/>
          </a:solidFill>
          <a:ln>
            <a:solidFill>
              <a:srgbClr val="DBA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800"/>
              </a:spcAft>
              <a:defRPr/>
            </a:pPr>
            <a:r>
              <a:rPr lang="en-IE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Fostering personal and interpersonal competences</a:t>
            </a:r>
          </a:p>
        </p:txBody>
      </p:sp>
      <p:sp>
        <p:nvSpPr>
          <p:cNvPr id="14" name="Rounded Rectangle 13"/>
          <p:cNvSpPr/>
          <p:nvPr/>
        </p:nvSpPr>
        <p:spPr bwMode="auto">
          <a:xfrm>
            <a:off x="497805" y="5213758"/>
            <a:ext cx="5403667" cy="493365"/>
          </a:xfrm>
          <a:prstGeom prst="roundRect">
            <a:avLst/>
          </a:prstGeom>
          <a:solidFill>
            <a:schemeClr val="bg1"/>
          </a:solidFill>
          <a:ln>
            <a:solidFill>
              <a:srgbClr val="DBA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800"/>
              </a:spcAft>
              <a:defRPr/>
            </a:pPr>
            <a:r>
              <a:rPr lang="en-IE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Encouraging empathetic and positive communication</a:t>
            </a:r>
          </a:p>
        </p:txBody>
      </p:sp>
      <p:sp>
        <p:nvSpPr>
          <p:cNvPr id="15" name="Rounded Rectangle 14"/>
          <p:cNvSpPr/>
          <p:nvPr/>
        </p:nvSpPr>
        <p:spPr bwMode="auto">
          <a:xfrm>
            <a:off x="489857" y="5888961"/>
            <a:ext cx="5403667" cy="563076"/>
          </a:xfrm>
          <a:prstGeom prst="roundRect">
            <a:avLst/>
          </a:prstGeom>
          <a:solidFill>
            <a:schemeClr val="bg1"/>
          </a:solidFill>
          <a:ln>
            <a:solidFill>
              <a:srgbClr val="DBA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800"/>
              </a:spcAft>
              <a:defRPr/>
            </a:pPr>
            <a:r>
              <a:rPr lang="en-IE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Building resilience in the face of challenges</a:t>
            </a:r>
          </a:p>
        </p:txBody>
      </p:sp>
      <p:sp>
        <p:nvSpPr>
          <p:cNvPr id="16" name="Rounded Rectangle 15"/>
          <p:cNvSpPr/>
          <p:nvPr/>
        </p:nvSpPr>
        <p:spPr bwMode="auto">
          <a:xfrm>
            <a:off x="6442164" y="1789003"/>
            <a:ext cx="5344884" cy="593961"/>
          </a:xfrm>
          <a:prstGeom prst="roundRect">
            <a:avLst/>
          </a:prstGeom>
          <a:solidFill>
            <a:schemeClr val="bg1"/>
          </a:solidFill>
          <a:ln>
            <a:solidFill>
              <a:srgbClr val="DBA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800"/>
              </a:spcAft>
              <a:defRPr/>
            </a:pPr>
            <a:r>
              <a:rPr lang="en-IE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Inclusive strategies and settings</a:t>
            </a:r>
          </a:p>
        </p:txBody>
      </p:sp>
      <p:sp>
        <p:nvSpPr>
          <p:cNvPr id="17" name="Rounded Rectangle 16"/>
          <p:cNvSpPr/>
          <p:nvPr/>
        </p:nvSpPr>
        <p:spPr bwMode="auto">
          <a:xfrm>
            <a:off x="6442164" y="2575509"/>
            <a:ext cx="5368831" cy="586894"/>
          </a:xfrm>
          <a:prstGeom prst="roundRect">
            <a:avLst/>
          </a:prstGeom>
          <a:solidFill>
            <a:schemeClr val="bg1"/>
          </a:solidFill>
          <a:ln>
            <a:solidFill>
              <a:srgbClr val="DBA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800"/>
              </a:spcAft>
              <a:defRPr/>
            </a:pPr>
            <a:r>
              <a:rPr lang="en-IE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Universally designed environments and processes</a:t>
            </a:r>
          </a:p>
        </p:txBody>
      </p:sp>
      <p:sp>
        <p:nvSpPr>
          <p:cNvPr id="18" name="Rounded Rectangle 17"/>
          <p:cNvSpPr/>
          <p:nvPr/>
        </p:nvSpPr>
        <p:spPr bwMode="auto">
          <a:xfrm>
            <a:off x="6442164" y="3420849"/>
            <a:ext cx="5368831" cy="605066"/>
          </a:xfrm>
          <a:prstGeom prst="roundRect">
            <a:avLst/>
          </a:prstGeom>
          <a:solidFill>
            <a:schemeClr val="bg1"/>
          </a:solidFill>
          <a:ln>
            <a:solidFill>
              <a:srgbClr val="DBA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800"/>
              </a:spcAft>
              <a:defRPr/>
            </a:pPr>
            <a:r>
              <a:rPr lang="en-IE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Access to appropriate assistive technologies</a:t>
            </a:r>
          </a:p>
        </p:txBody>
      </p:sp>
      <p:sp>
        <p:nvSpPr>
          <p:cNvPr id="19" name="Rounded Rectangle 18"/>
          <p:cNvSpPr/>
          <p:nvPr/>
        </p:nvSpPr>
        <p:spPr bwMode="auto">
          <a:xfrm>
            <a:off x="6442164" y="4332015"/>
            <a:ext cx="5345409" cy="881743"/>
          </a:xfrm>
          <a:prstGeom prst="roundRect">
            <a:avLst/>
          </a:prstGeom>
          <a:solidFill>
            <a:schemeClr val="bg1"/>
          </a:solidFill>
          <a:ln>
            <a:solidFill>
              <a:srgbClr val="DBA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800"/>
              </a:spcAft>
              <a:defRPr/>
            </a:pPr>
            <a:r>
              <a:rPr lang="en-IE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Matching supports and interventions to identified needs</a:t>
            </a:r>
          </a:p>
        </p:txBody>
      </p:sp>
      <p:sp>
        <p:nvSpPr>
          <p:cNvPr id="20" name="Rounded Rectangle 19"/>
          <p:cNvSpPr/>
          <p:nvPr/>
        </p:nvSpPr>
        <p:spPr bwMode="auto">
          <a:xfrm>
            <a:off x="6466111" y="5485626"/>
            <a:ext cx="5344884" cy="881743"/>
          </a:xfrm>
          <a:prstGeom prst="roundRect">
            <a:avLst/>
          </a:prstGeom>
          <a:solidFill>
            <a:schemeClr val="bg1"/>
          </a:solidFill>
          <a:ln>
            <a:solidFill>
              <a:srgbClr val="DBA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800"/>
              </a:spcAft>
              <a:defRPr/>
            </a:pPr>
            <a:r>
              <a:rPr lang="en-IE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Healthy balance between QoL outcomes ‘Important To’ and ‘Important For’ the person</a:t>
            </a:r>
          </a:p>
        </p:txBody>
      </p:sp>
      <p:sp>
        <p:nvSpPr>
          <p:cNvPr id="38" name="Rounded Rectangle 37"/>
          <p:cNvSpPr/>
          <p:nvPr/>
        </p:nvSpPr>
        <p:spPr bwMode="auto">
          <a:xfrm>
            <a:off x="2586408" y="2989731"/>
            <a:ext cx="7118670" cy="147091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006699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800"/>
              </a:spcAft>
              <a:defRPr/>
            </a:pPr>
            <a:r>
              <a:rPr lang="en-IE" sz="2800" dirty="0">
                <a:solidFill>
                  <a:srgbClr val="660066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Building resilience in the face of challenges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47563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5658"/>
    </mc:Choice>
    <mc:Fallback xmlns="">
      <p:transition advTm="556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8" grpId="0" animBg="1"/>
      <p:bldP spid="38" grpId="1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2" descr="G:\EWORX\QOLIVET\Depositphotos_small.jpg"/>
          <p:cNvPicPr>
            <a:picLocks noChangeAspect="1" noChangeArrowheads="1"/>
          </p:cNvPicPr>
          <p:nvPr/>
        </p:nvPicPr>
        <p:blipFill>
          <a:blip r:embed="rId6"/>
          <a:srcRect t="9172" b="9171"/>
          <a:stretch/>
        </p:blipFill>
        <p:spPr bwMode="auto">
          <a:xfrm>
            <a:off x="49167" y="1159287"/>
            <a:ext cx="12193152" cy="5733256"/>
          </a:xfrm>
          <a:prstGeom prst="rect">
            <a:avLst/>
          </a:prstGeom>
          <a:noFill/>
        </p:spPr>
      </p:pic>
      <p:pic>
        <p:nvPicPr>
          <p:cNvPr id="8" name="Picture 25"/>
          <p:cNvPicPr>
            <a:picLocks noChangeAspect="1" noChangeArrowheads="1"/>
          </p:cNvPicPr>
          <p:nvPr/>
        </p:nvPicPr>
        <p:blipFill>
          <a:blip r:embed="rId7"/>
          <a:stretch/>
        </p:blipFill>
        <p:spPr bwMode="auto">
          <a:xfrm>
            <a:off x="0" y="50854"/>
            <a:ext cx="2079879" cy="118577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Content Placeholder 11"/>
          <p:cNvSpPr txBox="1">
            <a:spLocks/>
          </p:cNvSpPr>
          <p:nvPr/>
        </p:nvSpPr>
        <p:spPr bwMode="auto">
          <a:xfrm>
            <a:off x="2121407" y="308638"/>
            <a:ext cx="8375905" cy="730620"/>
          </a:xfrm>
          <a:prstGeom prst="rect">
            <a:avLst/>
          </a:prstGeom>
          <a:solidFill>
            <a:srgbClr val="8A3D72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ctr">
            <a:normAutofit/>
          </a:bodyPr>
          <a:lstStyle>
            <a:lvl1pPr marL="731520" indent="0" algn="l" defTabSz="914400" rtl="0" eaLnBrk="1" latinLnBrk="0" hangingPunct="1">
              <a:lnSpc>
                <a:spcPct val="100000"/>
              </a:lnSpc>
              <a:spcBef>
                <a:spcPts val="4800"/>
              </a:spcBef>
              <a:spcAft>
                <a:spcPts val="1800"/>
              </a:spcAft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800" dirty="0">
                <a:latin typeface="Segoe UI Light" panose="020B0502040204020203" pitchFamily="34" charset="0"/>
                <a:cs typeface="Segoe UI Light" panose="020B0502040204020203" pitchFamily="34" charset="0"/>
              </a:rPr>
              <a:t>Good Practice Guideline 15</a:t>
            </a:r>
          </a:p>
        </p:txBody>
      </p:sp>
      <p:pic>
        <p:nvPicPr>
          <p:cNvPr id="12" name="Picture 2" descr="G:\EWORX\QOLIVET\Depositphotos_small_coloured.jpg"/>
          <p:cNvPicPr>
            <a:picLocks noChangeAspect="1" noChangeArrowheads="1"/>
          </p:cNvPicPr>
          <p:nvPr/>
        </p:nvPicPr>
        <p:blipFill>
          <a:blip r:embed="rId8"/>
          <a:stretch/>
        </p:blipFill>
        <p:spPr bwMode="auto">
          <a:xfrm>
            <a:off x="10580368" y="330314"/>
            <a:ext cx="1231153" cy="708944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637532" y="1171330"/>
            <a:ext cx="11149515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IE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QoL outcomes can be enhanced through inclusive and person-centred strategies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489857" y="1704479"/>
            <a:ext cx="5403667" cy="665401"/>
          </a:xfrm>
          <a:prstGeom prst="roundRect">
            <a:avLst/>
          </a:prstGeom>
          <a:solidFill>
            <a:schemeClr val="bg1"/>
          </a:solidFill>
          <a:ln>
            <a:solidFill>
              <a:srgbClr val="DBA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800"/>
              </a:spcAft>
              <a:defRPr/>
            </a:pPr>
            <a:r>
              <a:rPr lang="en-IE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Person-centred delivery and organisational ethos</a:t>
            </a:r>
          </a:p>
        </p:txBody>
      </p:sp>
      <p:sp>
        <p:nvSpPr>
          <p:cNvPr id="9" name="Rounded Rectangle 8"/>
          <p:cNvSpPr/>
          <p:nvPr/>
        </p:nvSpPr>
        <p:spPr bwMode="auto">
          <a:xfrm>
            <a:off x="489857" y="2499476"/>
            <a:ext cx="5403667" cy="636597"/>
          </a:xfrm>
          <a:prstGeom prst="roundRect">
            <a:avLst/>
          </a:prstGeom>
          <a:solidFill>
            <a:schemeClr val="bg1"/>
          </a:solidFill>
          <a:ln>
            <a:solidFill>
              <a:srgbClr val="DBA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800"/>
              </a:spcAft>
              <a:defRPr/>
            </a:pPr>
            <a:r>
              <a:rPr lang="en-IE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 holistic and biopsychosocial approach </a:t>
            </a:r>
          </a:p>
        </p:txBody>
      </p:sp>
      <p:sp>
        <p:nvSpPr>
          <p:cNvPr id="10" name="Rounded Rectangle 9"/>
          <p:cNvSpPr/>
          <p:nvPr/>
        </p:nvSpPr>
        <p:spPr bwMode="auto">
          <a:xfrm>
            <a:off x="489857" y="3284156"/>
            <a:ext cx="5403667" cy="881743"/>
          </a:xfrm>
          <a:prstGeom prst="roundRect">
            <a:avLst/>
          </a:prstGeom>
          <a:solidFill>
            <a:schemeClr val="bg1"/>
          </a:solidFill>
          <a:ln>
            <a:solidFill>
              <a:srgbClr val="DBA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800"/>
              </a:spcAft>
              <a:defRPr/>
            </a:pPr>
            <a:r>
              <a:rPr lang="en-IE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Creating opportunities to develop self-determination and decision making</a:t>
            </a:r>
          </a:p>
        </p:txBody>
      </p:sp>
      <p:sp>
        <p:nvSpPr>
          <p:cNvPr id="13" name="Rounded Rectangle 12"/>
          <p:cNvSpPr/>
          <p:nvPr/>
        </p:nvSpPr>
        <p:spPr bwMode="auto">
          <a:xfrm>
            <a:off x="489857" y="4323533"/>
            <a:ext cx="5403668" cy="671678"/>
          </a:xfrm>
          <a:prstGeom prst="roundRect">
            <a:avLst/>
          </a:prstGeom>
          <a:solidFill>
            <a:schemeClr val="bg1"/>
          </a:solidFill>
          <a:ln>
            <a:solidFill>
              <a:srgbClr val="DBA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800"/>
              </a:spcAft>
              <a:defRPr/>
            </a:pPr>
            <a:r>
              <a:rPr lang="en-IE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Fostering personal and interpersonal competences</a:t>
            </a:r>
          </a:p>
        </p:txBody>
      </p:sp>
      <p:sp>
        <p:nvSpPr>
          <p:cNvPr id="14" name="Rounded Rectangle 13"/>
          <p:cNvSpPr/>
          <p:nvPr/>
        </p:nvSpPr>
        <p:spPr bwMode="auto">
          <a:xfrm>
            <a:off x="497805" y="5213758"/>
            <a:ext cx="5403667" cy="493365"/>
          </a:xfrm>
          <a:prstGeom prst="roundRect">
            <a:avLst/>
          </a:prstGeom>
          <a:solidFill>
            <a:schemeClr val="bg1"/>
          </a:solidFill>
          <a:ln>
            <a:solidFill>
              <a:srgbClr val="DBA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800"/>
              </a:spcAft>
              <a:defRPr/>
            </a:pPr>
            <a:r>
              <a:rPr lang="en-IE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Encouraging empathetic and positive communication</a:t>
            </a:r>
          </a:p>
        </p:txBody>
      </p:sp>
      <p:sp>
        <p:nvSpPr>
          <p:cNvPr id="15" name="Rounded Rectangle 14"/>
          <p:cNvSpPr/>
          <p:nvPr/>
        </p:nvSpPr>
        <p:spPr bwMode="auto">
          <a:xfrm>
            <a:off x="489857" y="5888961"/>
            <a:ext cx="5403667" cy="563076"/>
          </a:xfrm>
          <a:prstGeom prst="roundRect">
            <a:avLst/>
          </a:prstGeom>
          <a:solidFill>
            <a:schemeClr val="bg1"/>
          </a:solidFill>
          <a:ln>
            <a:solidFill>
              <a:srgbClr val="DBA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800"/>
              </a:spcAft>
              <a:defRPr/>
            </a:pPr>
            <a:r>
              <a:rPr lang="en-IE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Building resilience in the face of challenges</a:t>
            </a:r>
          </a:p>
        </p:txBody>
      </p:sp>
      <p:sp>
        <p:nvSpPr>
          <p:cNvPr id="16" name="Rounded Rectangle 15"/>
          <p:cNvSpPr/>
          <p:nvPr/>
        </p:nvSpPr>
        <p:spPr bwMode="auto">
          <a:xfrm>
            <a:off x="6442164" y="1789003"/>
            <a:ext cx="5344884" cy="593961"/>
          </a:xfrm>
          <a:prstGeom prst="roundRect">
            <a:avLst/>
          </a:prstGeom>
          <a:solidFill>
            <a:schemeClr val="bg1"/>
          </a:solidFill>
          <a:ln>
            <a:solidFill>
              <a:srgbClr val="DBA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800"/>
              </a:spcAft>
              <a:defRPr/>
            </a:pPr>
            <a:r>
              <a:rPr lang="en-IE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Inclusive strategies and settings</a:t>
            </a:r>
          </a:p>
        </p:txBody>
      </p:sp>
      <p:sp>
        <p:nvSpPr>
          <p:cNvPr id="17" name="Rounded Rectangle 16"/>
          <p:cNvSpPr/>
          <p:nvPr/>
        </p:nvSpPr>
        <p:spPr bwMode="auto">
          <a:xfrm>
            <a:off x="6442164" y="2575509"/>
            <a:ext cx="5368831" cy="586894"/>
          </a:xfrm>
          <a:prstGeom prst="roundRect">
            <a:avLst/>
          </a:prstGeom>
          <a:solidFill>
            <a:schemeClr val="bg1"/>
          </a:solidFill>
          <a:ln>
            <a:solidFill>
              <a:srgbClr val="DBA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800"/>
              </a:spcAft>
              <a:defRPr/>
            </a:pPr>
            <a:r>
              <a:rPr lang="en-IE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Universally designed environments and processes</a:t>
            </a:r>
          </a:p>
        </p:txBody>
      </p:sp>
      <p:sp>
        <p:nvSpPr>
          <p:cNvPr id="18" name="Rounded Rectangle 17"/>
          <p:cNvSpPr/>
          <p:nvPr/>
        </p:nvSpPr>
        <p:spPr bwMode="auto">
          <a:xfrm>
            <a:off x="6442164" y="3420849"/>
            <a:ext cx="5368831" cy="605066"/>
          </a:xfrm>
          <a:prstGeom prst="roundRect">
            <a:avLst/>
          </a:prstGeom>
          <a:solidFill>
            <a:schemeClr val="bg1"/>
          </a:solidFill>
          <a:ln>
            <a:solidFill>
              <a:srgbClr val="DBA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800"/>
              </a:spcAft>
              <a:defRPr/>
            </a:pPr>
            <a:r>
              <a:rPr lang="en-IE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Access to appropriate assistive technologies</a:t>
            </a:r>
          </a:p>
        </p:txBody>
      </p:sp>
      <p:sp>
        <p:nvSpPr>
          <p:cNvPr id="19" name="Rounded Rectangle 18"/>
          <p:cNvSpPr/>
          <p:nvPr/>
        </p:nvSpPr>
        <p:spPr bwMode="auto">
          <a:xfrm>
            <a:off x="6442164" y="4332015"/>
            <a:ext cx="5345409" cy="881743"/>
          </a:xfrm>
          <a:prstGeom prst="roundRect">
            <a:avLst/>
          </a:prstGeom>
          <a:solidFill>
            <a:schemeClr val="bg1"/>
          </a:solidFill>
          <a:ln>
            <a:solidFill>
              <a:srgbClr val="DBA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800"/>
              </a:spcAft>
              <a:defRPr/>
            </a:pPr>
            <a:r>
              <a:rPr lang="en-IE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Matching supports and interventions to identified needs</a:t>
            </a:r>
          </a:p>
        </p:txBody>
      </p:sp>
      <p:sp>
        <p:nvSpPr>
          <p:cNvPr id="20" name="Rounded Rectangle 19"/>
          <p:cNvSpPr/>
          <p:nvPr/>
        </p:nvSpPr>
        <p:spPr bwMode="auto">
          <a:xfrm>
            <a:off x="6466111" y="5485626"/>
            <a:ext cx="5344884" cy="881743"/>
          </a:xfrm>
          <a:prstGeom prst="roundRect">
            <a:avLst/>
          </a:prstGeom>
          <a:solidFill>
            <a:schemeClr val="bg1"/>
          </a:solidFill>
          <a:ln>
            <a:solidFill>
              <a:srgbClr val="DBA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800"/>
              </a:spcAft>
              <a:defRPr/>
            </a:pPr>
            <a:r>
              <a:rPr lang="en-IE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Healthy balance between QoL outcomes ‘Important To’ and ‘Important For’ the person</a:t>
            </a:r>
          </a:p>
        </p:txBody>
      </p:sp>
      <p:sp>
        <p:nvSpPr>
          <p:cNvPr id="39" name="Rounded Rectangle 38"/>
          <p:cNvSpPr/>
          <p:nvPr/>
        </p:nvSpPr>
        <p:spPr bwMode="auto">
          <a:xfrm>
            <a:off x="2803348" y="3231675"/>
            <a:ext cx="6672939" cy="119229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006699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800"/>
              </a:spcAft>
              <a:defRPr/>
            </a:pPr>
            <a:r>
              <a:rPr lang="en-IE" sz="2800" dirty="0">
                <a:solidFill>
                  <a:srgbClr val="660066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Inclusive strategies and settings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43692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9198"/>
    </mc:Choice>
    <mc:Fallback xmlns="">
      <p:transition advTm="591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9" grpId="0" animBg="1"/>
      <p:bldP spid="39" grpId="1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2" descr="G:\EWORX\QOLIVET\Depositphotos_small.jpg"/>
          <p:cNvPicPr>
            <a:picLocks noChangeAspect="1" noChangeArrowheads="1"/>
          </p:cNvPicPr>
          <p:nvPr/>
        </p:nvPicPr>
        <p:blipFill>
          <a:blip r:embed="rId6"/>
          <a:srcRect t="9172" b="9171"/>
          <a:stretch/>
        </p:blipFill>
        <p:spPr bwMode="auto">
          <a:xfrm>
            <a:off x="49167" y="1159287"/>
            <a:ext cx="12193152" cy="5733256"/>
          </a:xfrm>
          <a:prstGeom prst="rect">
            <a:avLst/>
          </a:prstGeom>
          <a:noFill/>
        </p:spPr>
      </p:pic>
      <p:pic>
        <p:nvPicPr>
          <p:cNvPr id="8" name="Picture 25"/>
          <p:cNvPicPr>
            <a:picLocks noChangeAspect="1" noChangeArrowheads="1"/>
          </p:cNvPicPr>
          <p:nvPr/>
        </p:nvPicPr>
        <p:blipFill>
          <a:blip r:embed="rId7"/>
          <a:stretch/>
        </p:blipFill>
        <p:spPr bwMode="auto">
          <a:xfrm>
            <a:off x="0" y="50854"/>
            <a:ext cx="2079879" cy="118577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Content Placeholder 11"/>
          <p:cNvSpPr txBox="1">
            <a:spLocks/>
          </p:cNvSpPr>
          <p:nvPr/>
        </p:nvSpPr>
        <p:spPr bwMode="auto">
          <a:xfrm>
            <a:off x="2121407" y="308638"/>
            <a:ext cx="8375905" cy="730620"/>
          </a:xfrm>
          <a:prstGeom prst="rect">
            <a:avLst/>
          </a:prstGeom>
          <a:solidFill>
            <a:srgbClr val="8A3D72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ctr">
            <a:normAutofit/>
          </a:bodyPr>
          <a:lstStyle>
            <a:lvl1pPr marL="731520" indent="0" algn="l" defTabSz="914400" rtl="0" eaLnBrk="1" latinLnBrk="0" hangingPunct="1">
              <a:lnSpc>
                <a:spcPct val="100000"/>
              </a:lnSpc>
              <a:spcBef>
                <a:spcPts val="4800"/>
              </a:spcBef>
              <a:spcAft>
                <a:spcPts val="1800"/>
              </a:spcAft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800" dirty="0">
                <a:latin typeface="Segoe UI Light" panose="020B0502040204020203" pitchFamily="34" charset="0"/>
                <a:cs typeface="Segoe UI Light" panose="020B0502040204020203" pitchFamily="34" charset="0"/>
              </a:rPr>
              <a:t>Good Practice Guideline 15</a:t>
            </a:r>
          </a:p>
        </p:txBody>
      </p:sp>
      <p:pic>
        <p:nvPicPr>
          <p:cNvPr id="12" name="Picture 2" descr="G:\EWORX\QOLIVET\Depositphotos_small_coloured.jpg"/>
          <p:cNvPicPr>
            <a:picLocks noChangeAspect="1" noChangeArrowheads="1"/>
          </p:cNvPicPr>
          <p:nvPr/>
        </p:nvPicPr>
        <p:blipFill>
          <a:blip r:embed="rId8"/>
          <a:stretch/>
        </p:blipFill>
        <p:spPr bwMode="auto">
          <a:xfrm>
            <a:off x="10580368" y="330314"/>
            <a:ext cx="1231153" cy="708944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637532" y="1171330"/>
            <a:ext cx="11149515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IE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QoL outcomes can be enhanced through inclusive and person-centred strategies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489857" y="1704479"/>
            <a:ext cx="5403667" cy="665401"/>
          </a:xfrm>
          <a:prstGeom prst="roundRect">
            <a:avLst/>
          </a:prstGeom>
          <a:solidFill>
            <a:schemeClr val="bg1"/>
          </a:solidFill>
          <a:ln>
            <a:solidFill>
              <a:srgbClr val="DBA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800"/>
              </a:spcAft>
              <a:defRPr/>
            </a:pPr>
            <a:r>
              <a:rPr lang="en-IE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Person-centred delivery and organisational ethos</a:t>
            </a:r>
          </a:p>
        </p:txBody>
      </p:sp>
      <p:sp>
        <p:nvSpPr>
          <p:cNvPr id="9" name="Rounded Rectangle 8"/>
          <p:cNvSpPr/>
          <p:nvPr/>
        </p:nvSpPr>
        <p:spPr bwMode="auto">
          <a:xfrm>
            <a:off x="489857" y="2499476"/>
            <a:ext cx="5403667" cy="636597"/>
          </a:xfrm>
          <a:prstGeom prst="roundRect">
            <a:avLst/>
          </a:prstGeom>
          <a:solidFill>
            <a:schemeClr val="bg1"/>
          </a:solidFill>
          <a:ln>
            <a:solidFill>
              <a:srgbClr val="DBA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800"/>
              </a:spcAft>
              <a:defRPr/>
            </a:pPr>
            <a:r>
              <a:rPr lang="en-IE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 holistic and biopsychosocial approach </a:t>
            </a:r>
          </a:p>
        </p:txBody>
      </p:sp>
      <p:sp>
        <p:nvSpPr>
          <p:cNvPr id="10" name="Rounded Rectangle 9"/>
          <p:cNvSpPr/>
          <p:nvPr/>
        </p:nvSpPr>
        <p:spPr bwMode="auto">
          <a:xfrm>
            <a:off x="489857" y="3284156"/>
            <a:ext cx="5403667" cy="881743"/>
          </a:xfrm>
          <a:prstGeom prst="roundRect">
            <a:avLst/>
          </a:prstGeom>
          <a:solidFill>
            <a:schemeClr val="bg1"/>
          </a:solidFill>
          <a:ln>
            <a:solidFill>
              <a:srgbClr val="DBA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800"/>
              </a:spcAft>
              <a:defRPr/>
            </a:pPr>
            <a:r>
              <a:rPr lang="en-IE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Creating opportunities to develop self-determination and decision making</a:t>
            </a:r>
          </a:p>
        </p:txBody>
      </p:sp>
      <p:sp>
        <p:nvSpPr>
          <p:cNvPr id="13" name="Rounded Rectangle 12"/>
          <p:cNvSpPr/>
          <p:nvPr/>
        </p:nvSpPr>
        <p:spPr bwMode="auto">
          <a:xfrm>
            <a:off x="489857" y="4323533"/>
            <a:ext cx="5403668" cy="671678"/>
          </a:xfrm>
          <a:prstGeom prst="roundRect">
            <a:avLst/>
          </a:prstGeom>
          <a:solidFill>
            <a:schemeClr val="bg1"/>
          </a:solidFill>
          <a:ln>
            <a:solidFill>
              <a:srgbClr val="DBA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800"/>
              </a:spcAft>
              <a:defRPr/>
            </a:pPr>
            <a:r>
              <a:rPr lang="en-IE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Fostering personal and interpersonal competences</a:t>
            </a:r>
          </a:p>
        </p:txBody>
      </p:sp>
      <p:sp>
        <p:nvSpPr>
          <p:cNvPr id="14" name="Rounded Rectangle 13"/>
          <p:cNvSpPr/>
          <p:nvPr/>
        </p:nvSpPr>
        <p:spPr bwMode="auto">
          <a:xfrm>
            <a:off x="497805" y="5213758"/>
            <a:ext cx="5403667" cy="493365"/>
          </a:xfrm>
          <a:prstGeom prst="roundRect">
            <a:avLst/>
          </a:prstGeom>
          <a:solidFill>
            <a:schemeClr val="bg1"/>
          </a:solidFill>
          <a:ln>
            <a:solidFill>
              <a:srgbClr val="DBA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800"/>
              </a:spcAft>
              <a:defRPr/>
            </a:pPr>
            <a:r>
              <a:rPr lang="en-IE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Encouraging empathetic and positive communication</a:t>
            </a:r>
          </a:p>
        </p:txBody>
      </p:sp>
      <p:sp>
        <p:nvSpPr>
          <p:cNvPr id="15" name="Rounded Rectangle 14"/>
          <p:cNvSpPr/>
          <p:nvPr/>
        </p:nvSpPr>
        <p:spPr bwMode="auto">
          <a:xfrm>
            <a:off x="489857" y="5888961"/>
            <a:ext cx="5403667" cy="563076"/>
          </a:xfrm>
          <a:prstGeom prst="roundRect">
            <a:avLst/>
          </a:prstGeom>
          <a:solidFill>
            <a:schemeClr val="bg1"/>
          </a:solidFill>
          <a:ln>
            <a:solidFill>
              <a:srgbClr val="DBA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800"/>
              </a:spcAft>
              <a:defRPr/>
            </a:pPr>
            <a:r>
              <a:rPr lang="en-IE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Building resilience in the face of challenges</a:t>
            </a:r>
          </a:p>
        </p:txBody>
      </p:sp>
      <p:sp>
        <p:nvSpPr>
          <p:cNvPr id="16" name="Rounded Rectangle 15"/>
          <p:cNvSpPr/>
          <p:nvPr/>
        </p:nvSpPr>
        <p:spPr bwMode="auto">
          <a:xfrm>
            <a:off x="6442164" y="1789003"/>
            <a:ext cx="5344884" cy="593961"/>
          </a:xfrm>
          <a:prstGeom prst="roundRect">
            <a:avLst/>
          </a:prstGeom>
          <a:solidFill>
            <a:schemeClr val="bg1"/>
          </a:solidFill>
          <a:ln>
            <a:solidFill>
              <a:srgbClr val="DBA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800"/>
              </a:spcAft>
              <a:defRPr/>
            </a:pPr>
            <a:r>
              <a:rPr lang="en-IE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Inclusive strategies and settings</a:t>
            </a:r>
          </a:p>
        </p:txBody>
      </p:sp>
      <p:sp>
        <p:nvSpPr>
          <p:cNvPr id="17" name="Rounded Rectangle 16"/>
          <p:cNvSpPr/>
          <p:nvPr/>
        </p:nvSpPr>
        <p:spPr bwMode="auto">
          <a:xfrm>
            <a:off x="6442164" y="2575509"/>
            <a:ext cx="5368831" cy="586894"/>
          </a:xfrm>
          <a:prstGeom prst="roundRect">
            <a:avLst/>
          </a:prstGeom>
          <a:solidFill>
            <a:schemeClr val="bg1"/>
          </a:solidFill>
          <a:ln>
            <a:solidFill>
              <a:srgbClr val="DBA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800"/>
              </a:spcAft>
              <a:defRPr/>
            </a:pPr>
            <a:r>
              <a:rPr lang="en-IE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Universally designed environments and processes</a:t>
            </a:r>
          </a:p>
        </p:txBody>
      </p:sp>
      <p:sp>
        <p:nvSpPr>
          <p:cNvPr id="18" name="Rounded Rectangle 17"/>
          <p:cNvSpPr/>
          <p:nvPr/>
        </p:nvSpPr>
        <p:spPr bwMode="auto">
          <a:xfrm>
            <a:off x="6442164" y="3420849"/>
            <a:ext cx="5368831" cy="605066"/>
          </a:xfrm>
          <a:prstGeom prst="roundRect">
            <a:avLst/>
          </a:prstGeom>
          <a:solidFill>
            <a:schemeClr val="bg1"/>
          </a:solidFill>
          <a:ln>
            <a:solidFill>
              <a:srgbClr val="DBA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800"/>
              </a:spcAft>
              <a:defRPr/>
            </a:pPr>
            <a:r>
              <a:rPr lang="en-IE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Access to appropriate assistive technologies</a:t>
            </a:r>
          </a:p>
        </p:txBody>
      </p:sp>
      <p:sp>
        <p:nvSpPr>
          <p:cNvPr id="19" name="Rounded Rectangle 18"/>
          <p:cNvSpPr/>
          <p:nvPr/>
        </p:nvSpPr>
        <p:spPr bwMode="auto">
          <a:xfrm>
            <a:off x="6442164" y="4332015"/>
            <a:ext cx="5345409" cy="881743"/>
          </a:xfrm>
          <a:prstGeom prst="roundRect">
            <a:avLst/>
          </a:prstGeom>
          <a:solidFill>
            <a:schemeClr val="bg1"/>
          </a:solidFill>
          <a:ln>
            <a:solidFill>
              <a:srgbClr val="DBA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800"/>
              </a:spcAft>
              <a:defRPr/>
            </a:pPr>
            <a:r>
              <a:rPr lang="en-IE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Matching supports and interventions to identified needs</a:t>
            </a:r>
          </a:p>
        </p:txBody>
      </p:sp>
      <p:sp>
        <p:nvSpPr>
          <p:cNvPr id="20" name="Rounded Rectangle 19"/>
          <p:cNvSpPr/>
          <p:nvPr/>
        </p:nvSpPr>
        <p:spPr bwMode="auto">
          <a:xfrm>
            <a:off x="6466111" y="5485626"/>
            <a:ext cx="5344884" cy="881743"/>
          </a:xfrm>
          <a:prstGeom prst="roundRect">
            <a:avLst/>
          </a:prstGeom>
          <a:solidFill>
            <a:schemeClr val="bg1"/>
          </a:solidFill>
          <a:ln>
            <a:solidFill>
              <a:srgbClr val="DBA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800"/>
              </a:spcAft>
              <a:defRPr/>
            </a:pPr>
            <a:r>
              <a:rPr lang="en-IE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Healthy balance between QoL outcomes ‘Important To’ and ‘Important For’ the person</a:t>
            </a:r>
          </a:p>
        </p:txBody>
      </p:sp>
      <p:sp>
        <p:nvSpPr>
          <p:cNvPr id="40" name="Rounded Rectangle 39"/>
          <p:cNvSpPr/>
          <p:nvPr/>
        </p:nvSpPr>
        <p:spPr bwMode="auto">
          <a:xfrm>
            <a:off x="2321192" y="3074084"/>
            <a:ext cx="7782193" cy="161211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006699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800"/>
              </a:spcAft>
              <a:defRPr/>
            </a:pPr>
            <a:r>
              <a:rPr lang="en-IE" sz="2800" dirty="0">
                <a:solidFill>
                  <a:srgbClr val="660066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Universally designed environments and processes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07398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1315"/>
    </mc:Choice>
    <mc:Fallback xmlns="">
      <p:transition advTm="513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0" grpId="0" animBg="1"/>
      <p:bldP spid="40" grpId="1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2" descr="G:\EWORX\QOLIVET\Depositphotos_small.jpg"/>
          <p:cNvPicPr>
            <a:picLocks noChangeAspect="1" noChangeArrowheads="1"/>
          </p:cNvPicPr>
          <p:nvPr/>
        </p:nvPicPr>
        <p:blipFill>
          <a:blip r:embed="rId6"/>
          <a:srcRect t="9172" b="9171"/>
          <a:stretch/>
        </p:blipFill>
        <p:spPr bwMode="auto">
          <a:xfrm>
            <a:off x="49167" y="1159287"/>
            <a:ext cx="12193152" cy="5733256"/>
          </a:xfrm>
          <a:prstGeom prst="rect">
            <a:avLst/>
          </a:prstGeom>
          <a:noFill/>
        </p:spPr>
      </p:pic>
      <p:pic>
        <p:nvPicPr>
          <p:cNvPr id="8" name="Picture 25"/>
          <p:cNvPicPr>
            <a:picLocks noChangeAspect="1" noChangeArrowheads="1"/>
          </p:cNvPicPr>
          <p:nvPr/>
        </p:nvPicPr>
        <p:blipFill>
          <a:blip r:embed="rId7"/>
          <a:stretch/>
        </p:blipFill>
        <p:spPr bwMode="auto">
          <a:xfrm>
            <a:off x="0" y="50854"/>
            <a:ext cx="2079879" cy="118577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Content Placeholder 11"/>
          <p:cNvSpPr txBox="1">
            <a:spLocks/>
          </p:cNvSpPr>
          <p:nvPr/>
        </p:nvSpPr>
        <p:spPr bwMode="auto">
          <a:xfrm>
            <a:off x="2121407" y="308638"/>
            <a:ext cx="8375905" cy="730620"/>
          </a:xfrm>
          <a:prstGeom prst="rect">
            <a:avLst/>
          </a:prstGeom>
          <a:solidFill>
            <a:srgbClr val="8A3D72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ctr">
            <a:normAutofit/>
          </a:bodyPr>
          <a:lstStyle>
            <a:lvl1pPr marL="731520" indent="0" algn="l" defTabSz="914400" rtl="0" eaLnBrk="1" latinLnBrk="0" hangingPunct="1">
              <a:lnSpc>
                <a:spcPct val="100000"/>
              </a:lnSpc>
              <a:spcBef>
                <a:spcPts val="4800"/>
              </a:spcBef>
              <a:spcAft>
                <a:spcPts val="1800"/>
              </a:spcAft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800" dirty="0">
                <a:latin typeface="Segoe UI Light" panose="020B0502040204020203" pitchFamily="34" charset="0"/>
                <a:cs typeface="Segoe UI Light" panose="020B0502040204020203" pitchFamily="34" charset="0"/>
              </a:rPr>
              <a:t>Good Practice Guideline 15</a:t>
            </a:r>
          </a:p>
        </p:txBody>
      </p:sp>
      <p:pic>
        <p:nvPicPr>
          <p:cNvPr id="12" name="Picture 2" descr="G:\EWORX\QOLIVET\Depositphotos_small_coloured.jpg"/>
          <p:cNvPicPr>
            <a:picLocks noChangeAspect="1" noChangeArrowheads="1"/>
          </p:cNvPicPr>
          <p:nvPr/>
        </p:nvPicPr>
        <p:blipFill>
          <a:blip r:embed="rId8"/>
          <a:stretch/>
        </p:blipFill>
        <p:spPr bwMode="auto">
          <a:xfrm>
            <a:off x="10580368" y="330314"/>
            <a:ext cx="1231153" cy="708944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637532" y="1171330"/>
            <a:ext cx="11149515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IE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QoL outcomes can be enhanced through inclusive and person-centred strategies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489857" y="1704479"/>
            <a:ext cx="5403667" cy="665401"/>
          </a:xfrm>
          <a:prstGeom prst="roundRect">
            <a:avLst/>
          </a:prstGeom>
          <a:solidFill>
            <a:schemeClr val="bg1"/>
          </a:solidFill>
          <a:ln>
            <a:solidFill>
              <a:srgbClr val="DBA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800"/>
              </a:spcAft>
              <a:defRPr/>
            </a:pPr>
            <a:r>
              <a:rPr lang="en-IE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Person-centred delivery and organisational ethos</a:t>
            </a:r>
          </a:p>
        </p:txBody>
      </p:sp>
      <p:sp>
        <p:nvSpPr>
          <p:cNvPr id="9" name="Rounded Rectangle 8"/>
          <p:cNvSpPr/>
          <p:nvPr/>
        </p:nvSpPr>
        <p:spPr bwMode="auto">
          <a:xfrm>
            <a:off x="489857" y="2499476"/>
            <a:ext cx="5403667" cy="636597"/>
          </a:xfrm>
          <a:prstGeom prst="roundRect">
            <a:avLst/>
          </a:prstGeom>
          <a:solidFill>
            <a:schemeClr val="bg1"/>
          </a:solidFill>
          <a:ln>
            <a:solidFill>
              <a:srgbClr val="DBA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800"/>
              </a:spcAft>
              <a:defRPr/>
            </a:pPr>
            <a:r>
              <a:rPr lang="en-IE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 holistic and biopsychosocial approach </a:t>
            </a:r>
          </a:p>
        </p:txBody>
      </p:sp>
      <p:sp>
        <p:nvSpPr>
          <p:cNvPr id="10" name="Rounded Rectangle 9"/>
          <p:cNvSpPr/>
          <p:nvPr/>
        </p:nvSpPr>
        <p:spPr bwMode="auto">
          <a:xfrm>
            <a:off x="489857" y="3284156"/>
            <a:ext cx="5403667" cy="881743"/>
          </a:xfrm>
          <a:prstGeom prst="roundRect">
            <a:avLst/>
          </a:prstGeom>
          <a:solidFill>
            <a:schemeClr val="bg1"/>
          </a:solidFill>
          <a:ln>
            <a:solidFill>
              <a:srgbClr val="DBA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800"/>
              </a:spcAft>
              <a:defRPr/>
            </a:pPr>
            <a:r>
              <a:rPr lang="en-IE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Creating opportunities to develop self-determination and decision making</a:t>
            </a:r>
          </a:p>
        </p:txBody>
      </p:sp>
      <p:sp>
        <p:nvSpPr>
          <p:cNvPr id="13" name="Rounded Rectangle 12"/>
          <p:cNvSpPr/>
          <p:nvPr/>
        </p:nvSpPr>
        <p:spPr bwMode="auto">
          <a:xfrm>
            <a:off x="489857" y="4323533"/>
            <a:ext cx="5403668" cy="671678"/>
          </a:xfrm>
          <a:prstGeom prst="roundRect">
            <a:avLst/>
          </a:prstGeom>
          <a:solidFill>
            <a:schemeClr val="bg1"/>
          </a:solidFill>
          <a:ln>
            <a:solidFill>
              <a:srgbClr val="DBA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800"/>
              </a:spcAft>
              <a:defRPr/>
            </a:pPr>
            <a:r>
              <a:rPr lang="en-IE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Fostering personal and interpersonal competences</a:t>
            </a:r>
          </a:p>
        </p:txBody>
      </p:sp>
      <p:sp>
        <p:nvSpPr>
          <p:cNvPr id="14" name="Rounded Rectangle 13"/>
          <p:cNvSpPr/>
          <p:nvPr/>
        </p:nvSpPr>
        <p:spPr bwMode="auto">
          <a:xfrm>
            <a:off x="497805" y="5213758"/>
            <a:ext cx="5403667" cy="493365"/>
          </a:xfrm>
          <a:prstGeom prst="roundRect">
            <a:avLst/>
          </a:prstGeom>
          <a:solidFill>
            <a:schemeClr val="bg1"/>
          </a:solidFill>
          <a:ln>
            <a:solidFill>
              <a:srgbClr val="DBA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800"/>
              </a:spcAft>
              <a:defRPr/>
            </a:pPr>
            <a:r>
              <a:rPr lang="en-IE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Encouraging empathetic and positive communication</a:t>
            </a:r>
          </a:p>
        </p:txBody>
      </p:sp>
      <p:sp>
        <p:nvSpPr>
          <p:cNvPr id="15" name="Rounded Rectangle 14"/>
          <p:cNvSpPr/>
          <p:nvPr/>
        </p:nvSpPr>
        <p:spPr bwMode="auto">
          <a:xfrm>
            <a:off x="489857" y="5888961"/>
            <a:ext cx="5403667" cy="563076"/>
          </a:xfrm>
          <a:prstGeom prst="roundRect">
            <a:avLst/>
          </a:prstGeom>
          <a:solidFill>
            <a:schemeClr val="bg1"/>
          </a:solidFill>
          <a:ln>
            <a:solidFill>
              <a:srgbClr val="DBA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800"/>
              </a:spcAft>
              <a:defRPr/>
            </a:pPr>
            <a:r>
              <a:rPr lang="en-IE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Building resilience in the face of challenges</a:t>
            </a:r>
          </a:p>
        </p:txBody>
      </p:sp>
      <p:sp>
        <p:nvSpPr>
          <p:cNvPr id="16" name="Rounded Rectangle 15"/>
          <p:cNvSpPr/>
          <p:nvPr/>
        </p:nvSpPr>
        <p:spPr bwMode="auto">
          <a:xfrm>
            <a:off x="6442164" y="1789003"/>
            <a:ext cx="5344884" cy="593961"/>
          </a:xfrm>
          <a:prstGeom prst="roundRect">
            <a:avLst/>
          </a:prstGeom>
          <a:solidFill>
            <a:schemeClr val="bg1"/>
          </a:solidFill>
          <a:ln>
            <a:solidFill>
              <a:srgbClr val="DBA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800"/>
              </a:spcAft>
              <a:defRPr/>
            </a:pPr>
            <a:r>
              <a:rPr lang="en-IE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Inclusive strategies and settings</a:t>
            </a:r>
          </a:p>
        </p:txBody>
      </p:sp>
      <p:sp>
        <p:nvSpPr>
          <p:cNvPr id="17" name="Rounded Rectangle 16"/>
          <p:cNvSpPr/>
          <p:nvPr/>
        </p:nvSpPr>
        <p:spPr bwMode="auto">
          <a:xfrm>
            <a:off x="6442164" y="2575509"/>
            <a:ext cx="5368831" cy="586894"/>
          </a:xfrm>
          <a:prstGeom prst="roundRect">
            <a:avLst/>
          </a:prstGeom>
          <a:solidFill>
            <a:schemeClr val="bg1"/>
          </a:solidFill>
          <a:ln>
            <a:solidFill>
              <a:srgbClr val="DBA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800"/>
              </a:spcAft>
              <a:defRPr/>
            </a:pPr>
            <a:r>
              <a:rPr lang="en-IE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Universally designed environments and processes</a:t>
            </a:r>
          </a:p>
        </p:txBody>
      </p:sp>
      <p:sp>
        <p:nvSpPr>
          <p:cNvPr id="18" name="Rounded Rectangle 17"/>
          <p:cNvSpPr/>
          <p:nvPr/>
        </p:nvSpPr>
        <p:spPr bwMode="auto">
          <a:xfrm>
            <a:off x="6442164" y="3420849"/>
            <a:ext cx="5368831" cy="605066"/>
          </a:xfrm>
          <a:prstGeom prst="roundRect">
            <a:avLst/>
          </a:prstGeom>
          <a:solidFill>
            <a:schemeClr val="bg1"/>
          </a:solidFill>
          <a:ln>
            <a:solidFill>
              <a:srgbClr val="DBA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800"/>
              </a:spcAft>
              <a:defRPr/>
            </a:pPr>
            <a:r>
              <a:rPr lang="en-IE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Access to appropriate assistive technologies</a:t>
            </a:r>
          </a:p>
        </p:txBody>
      </p:sp>
      <p:sp>
        <p:nvSpPr>
          <p:cNvPr id="19" name="Rounded Rectangle 18"/>
          <p:cNvSpPr/>
          <p:nvPr/>
        </p:nvSpPr>
        <p:spPr bwMode="auto">
          <a:xfrm>
            <a:off x="6442164" y="4332015"/>
            <a:ext cx="5345409" cy="881743"/>
          </a:xfrm>
          <a:prstGeom prst="roundRect">
            <a:avLst/>
          </a:prstGeom>
          <a:solidFill>
            <a:schemeClr val="bg1"/>
          </a:solidFill>
          <a:ln>
            <a:solidFill>
              <a:srgbClr val="DBA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800"/>
              </a:spcAft>
              <a:defRPr/>
            </a:pPr>
            <a:r>
              <a:rPr lang="en-IE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Matching supports and interventions to identified needs</a:t>
            </a:r>
          </a:p>
        </p:txBody>
      </p:sp>
      <p:sp>
        <p:nvSpPr>
          <p:cNvPr id="20" name="Rounded Rectangle 19"/>
          <p:cNvSpPr/>
          <p:nvPr/>
        </p:nvSpPr>
        <p:spPr bwMode="auto">
          <a:xfrm>
            <a:off x="6466111" y="5485626"/>
            <a:ext cx="5344884" cy="881743"/>
          </a:xfrm>
          <a:prstGeom prst="roundRect">
            <a:avLst/>
          </a:prstGeom>
          <a:solidFill>
            <a:schemeClr val="bg1"/>
          </a:solidFill>
          <a:ln>
            <a:solidFill>
              <a:srgbClr val="DBA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800"/>
              </a:spcAft>
              <a:defRPr/>
            </a:pPr>
            <a:r>
              <a:rPr lang="en-IE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Healthy balance between QoL outcomes ‘Important To’ and ‘Important For’ the person</a:t>
            </a:r>
          </a:p>
        </p:txBody>
      </p:sp>
      <p:sp>
        <p:nvSpPr>
          <p:cNvPr id="41" name="Rounded Rectangle 40"/>
          <p:cNvSpPr/>
          <p:nvPr/>
        </p:nvSpPr>
        <p:spPr bwMode="auto">
          <a:xfrm>
            <a:off x="2481912" y="3069184"/>
            <a:ext cx="7460753" cy="144292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006699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800"/>
              </a:spcAft>
              <a:defRPr/>
            </a:pPr>
            <a:r>
              <a:rPr lang="en-IE" sz="2800" dirty="0">
                <a:solidFill>
                  <a:srgbClr val="660066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Access to appropriate assistive technologies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87294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4752"/>
    </mc:Choice>
    <mc:Fallback xmlns="">
      <p:transition advTm="447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1" grpId="0" animBg="1"/>
      <p:bldP spid="41" grpId="1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2" descr="G:\EWORX\QOLIVET\Depositphotos_small.jpg"/>
          <p:cNvPicPr>
            <a:picLocks noChangeAspect="1" noChangeArrowheads="1"/>
          </p:cNvPicPr>
          <p:nvPr/>
        </p:nvPicPr>
        <p:blipFill>
          <a:blip r:embed="rId6"/>
          <a:srcRect t="9172" b="9171"/>
          <a:stretch/>
        </p:blipFill>
        <p:spPr bwMode="auto">
          <a:xfrm>
            <a:off x="49167" y="1159287"/>
            <a:ext cx="12193152" cy="5733256"/>
          </a:xfrm>
          <a:prstGeom prst="rect">
            <a:avLst/>
          </a:prstGeom>
          <a:noFill/>
        </p:spPr>
      </p:pic>
      <p:pic>
        <p:nvPicPr>
          <p:cNvPr id="8" name="Picture 25"/>
          <p:cNvPicPr>
            <a:picLocks noChangeAspect="1" noChangeArrowheads="1"/>
          </p:cNvPicPr>
          <p:nvPr/>
        </p:nvPicPr>
        <p:blipFill>
          <a:blip r:embed="rId7"/>
          <a:stretch/>
        </p:blipFill>
        <p:spPr bwMode="auto">
          <a:xfrm>
            <a:off x="0" y="50854"/>
            <a:ext cx="2079879" cy="118577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Content Placeholder 11"/>
          <p:cNvSpPr txBox="1">
            <a:spLocks/>
          </p:cNvSpPr>
          <p:nvPr/>
        </p:nvSpPr>
        <p:spPr bwMode="auto">
          <a:xfrm>
            <a:off x="2121407" y="308638"/>
            <a:ext cx="8375905" cy="730620"/>
          </a:xfrm>
          <a:prstGeom prst="rect">
            <a:avLst/>
          </a:prstGeom>
          <a:solidFill>
            <a:srgbClr val="8A3D72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ctr">
            <a:normAutofit/>
          </a:bodyPr>
          <a:lstStyle>
            <a:lvl1pPr marL="731520" indent="0" algn="l" defTabSz="914400" rtl="0" eaLnBrk="1" latinLnBrk="0" hangingPunct="1">
              <a:lnSpc>
                <a:spcPct val="100000"/>
              </a:lnSpc>
              <a:spcBef>
                <a:spcPts val="4800"/>
              </a:spcBef>
              <a:spcAft>
                <a:spcPts val="1800"/>
              </a:spcAft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800" dirty="0">
                <a:latin typeface="Segoe UI Light" panose="020B0502040204020203" pitchFamily="34" charset="0"/>
                <a:cs typeface="Segoe UI Light" panose="020B0502040204020203" pitchFamily="34" charset="0"/>
              </a:rPr>
              <a:t>Good Practice Guideline 15</a:t>
            </a:r>
          </a:p>
        </p:txBody>
      </p:sp>
      <p:pic>
        <p:nvPicPr>
          <p:cNvPr id="12" name="Picture 2" descr="G:\EWORX\QOLIVET\Depositphotos_small_coloured.jpg"/>
          <p:cNvPicPr>
            <a:picLocks noChangeAspect="1" noChangeArrowheads="1"/>
          </p:cNvPicPr>
          <p:nvPr/>
        </p:nvPicPr>
        <p:blipFill>
          <a:blip r:embed="rId8"/>
          <a:stretch/>
        </p:blipFill>
        <p:spPr bwMode="auto">
          <a:xfrm>
            <a:off x="10580368" y="330314"/>
            <a:ext cx="1231153" cy="708944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637532" y="1171330"/>
            <a:ext cx="11149515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IE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QoL outcomes can be enhanced through inclusive and person-centred strategies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489857" y="1704479"/>
            <a:ext cx="5403667" cy="665401"/>
          </a:xfrm>
          <a:prstGeom prst="roundRect">
            <a:avLst/>
          </a:prstGeom>
          <a:solidFill>
            <a:schemeClr val="bg1"/>
          </a:solidFill>
          <a:ln>
            <a:solidFill>
              <a:srgbClr val="DBA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800"/>
              </a:spcAft>
              <a:defRPr/>
            </a:pPr>
            <a:r>
              <a:rPr lang="en-IE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Person-centred delivery and organisational ethos</a:t>
            </a:r>
          </a:p>
        </p:txBody>
      </p:sp>
      <p:sp>
        <p:nvSpPr>
          <p:cNvPr id="9" name="Rounded Rectangle 8"/>
          <p:cNvSpPr/>
          <p:nvPr/>
        </p:nvSpPr>
        <p:spPr bwMode="auto">
          <a:xfrm>
            <a:off x="489857" y="2499476"/>
            <a:ext cx="5403667" cy="636597"/>
          </a:xfrm>
          <a:prstGeom prst="roundRect">
            <a:avLst/>
          </a:prstGeom>
          <a:solidFill>
            <a:schemeClr val="bg1"/>
          </a:solidFill>
          <a:ln>
            <a:solidFill>
              <a:srgbClr val="DBA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800"/>
              </a:spcAft>
              <a:defRPr/>
            </a:pPr>
            <a:r>
              <a:rPr lang="en-IE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 holistic and biopsychosocial approach </a:t>
            </a:r>
          </a:p>
        </p:txBody>
      </p:sp>
      <p:sp>
        <p:nvSpPr>
          <p:cNvPr id="10" name="Rounded Rectangle 9"/>
          <p:cNvSpPr/>
          <p:nvPr/>
        </p:nvSpPr>
        <p:spPr bwMode="auto">
          <a:xfrm>
            <a:off x="489857" y="3284156"/>
            <a:ext cx="5403667" cy="881743"/>
          </a:xfrm>
          <a:prstGeom prst="roundRect">
            <a:avLst/>
          </a:prstGeom>
          <a:solidFill>
            <a:schemeClr val="bg1"/>
          </a:solidFill>
          <a:ln>
            <a:solidFill>
              <a:srgbClr val="DBA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800"/>
              </a:spcAft>
              <a:defRPr/>
            </a:pPr>
            <a:r>
              <a:rPr lang="en-IE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Creating opportunities to develop self-determination and decision making</a:t>
            </a:r>
          </a:p>
        </p:txBody>
      </p:sp>
      <p:sp>
        <p:nvSpPr>
          <p:cNvPr id="13" name="Rounded Rectangle 12"/>
          <p:cNvSpPr/>
          <p:nvPr/>
        </p:nvSpPr>
        <p:spPr bwMode="auto">
          <a:xfrm>
            <a:off x="489857" y="4323533"/>
            <a:ext cx="5403668" cy="671678"/>
          </a:xfrm>
          <a:prstGeom prst="roundRect">
            <a:avLst/>
          </a:prstGeom>
          <a:solidFill>
            <a:schemeClr val="bg1"/>
          </a:solidFill>
          <a:ln>
            <a:solidFill>
              <a:srgbClr val="DBA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800"/>
              </a:spcAft>
              <a:defRPr/>
            </a:pPr>
            <a:r>
              <a:rPr lang="en-IE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Fostering personal and interpersonal competences</a:t>
            </a:r>
          </a:p>
        </p:txBody>
      </p:sp>
      <p:sp>
        <p:nvSpPr>
          <p:cNvPr id="14" name="Rounded Rectangle 13"/>
          <p:cNvSpPr/>
          <p:nvPr/>
        </p:nvSpPr>
        <p:spPr bwMode="auto">
          <a:xfrm>
            <a:off x="497805" y="5213758"/>
            <a:ext cx="5403667" cy="493365"/>
          </a:xfrm>
          <a:prstGeom prst="roundRect">
            <a:avLst/>
          </a:prstGeom>
          <a:solidFill>
            <a:schemeClr val="bg1"/>
          </a:solidFill>
          <a:ln>
            <a:solidFill>
              <a:srgbClr val="DBA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800"/>
              </a:spcAft>
              <a:defRPr/>
            </a:pPr>
            <a:r>
              <a:rPr lang="en-IE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Encouraging empathetic and positive communication</a:t>
            </a:r>
          </a:p>
        </p:txBody>
      </p:sp>
      <p:sp>
        <p:nvSpPr>
          <p:cNvPr id="15" name="Rounded Rectangle 14"/>
          <p:cNvSpPr/>
          <p:nvPr/>
        </p:nvSpPr>
        <p:spPr bwMode="auto">
          <a:xfrm>
            <a:off x="489857" y="5888961"/>
            <a:ext cx="5403667" cy="563076"/>
          </a:xfrm>
          <a:prstGeom prst="roundRect">
            <a:avLst/>
          </a:prstGeom>
          <a:solidFill>
            <a:schemeClr val="bg1"/>
          </a:solidFill>
          <a:ln>
            <a:solidFill>
              <a:srgbClr val="DBA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800"/>
              </a:spcAft>
              <a:defRPr/>
            </a:pPr>
            <a:r>
              <a:rPr lang="en-IE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Building resilience in the face of challenges</a:t>
            </a:r>
          </a:p>
        </p:txBody>
      </p:sp>
      <p:sp>
        <p:nvSpPr>
          <p:cNvPr id="16" name="Rounded Rectangle 15"/>
          <p:cNvSpPr/>
          <p:nvPr/>
        </p:nvSpPr>
        <p:spPr bwMode="auto">
          <a:xfrm>
            <a:off x="6442164" y="1789003"/>
            <a:ext cx="5344884" cy="593961"/>
          </a:xfrm>
          <a:prstGeom prst="roundRect">
            <a:avLst/>
          </a:prstGeom>
          <a:solidFill>
            <a:schemeClr val="bg1"/>
          </a:solidFill>
          <a:ln>
            <a:solidFill>
              <a:srgbClr val="DBA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800"/>
              </a:spcAft>
              <a:defRPr/>
            </a:pPr>
            <a:r>
              <a:rPr lang="en-IE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Inclusive strategies and settings</a:t>
            </a:r>
          </a:p>
        </p:txBody>
      </p:sp>
      <p:sp>
        <p:nvSpPr>
          <p:cNvPr id="17" name="Rounded Rectangle 16"/>
          <p:cNvSpPr/>
          <p:nvPr/>
        </p:nvSpPr>
        <p:spPr bwMode="auto">
          <a:xfrm>
            <a:off x="6442164" y="2575509"/>
            <a:ext cx="5368831" cy="586894"/>
          </a:xfrm>
          <a:prstGeom prst="roundRect">
            <a:avLst/>
          </a:prstGeom>
          <a:solidFill>
            <a:schemeClr val="bg1"/>
          </a:solidFill>
          <a:ln>
            <a:solidFill>
              <a:srgbClr val="DBA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800"/>
              </a:spcAft>
              <a:defRPr/>
            </a:pPr>
            <a:r>
              <a:rPr lang="en-IE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Universally designed environments and processes</a:t>
            </a:r>
          </a:p>
        </p:txBody>
      </p:sp>
      <p:sp>
        <p:nvSpPr>
          <p:cNvPr id="18" name="Rounded Rectangle 17"/>
          <p:cNvSpPr/>
          <p:nvPr/>
        </p:nvSpPr>
        <p:spPr bwMode="auto">
          <a:xfrm>
            <a:off x="6442164" y="3420849"/>
            <a:ext cx="5368831" cy="605066"/>
          </a:xfrm>
          <a:prstGeom prst="roundRect">
            <a:avLst/>
          </a:prstGeom>
          <a:solidFill>
            <a:schemeClr val="bg1"/>
          </a:solidFill>
          <a:ln>
            <a:solidFill>
              <a:srgbClr val="DBA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800"/>
              </a:spcAft>
              <a:defRPr/>
            </a:pPr>
            <a:r>
              <a:rPr lang="en-IE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Access to appropriate assistive technologies</a:t>
            </a:r>
          </a:p>
        </p:txBody>
      </p:sp>
      <p:sp>
        <p:nvSpPr>
          <p:cNvPr id="19" name="Rounded Rectangle 18"/>
          <p:cNvSpPr/>
          <p:nvPr/>
        </p:nvSpPr>
        <p:spPr bwMode="auto">
          <a:xfrm>
            <a:off x="6442164" y="4332015"/>
            <a:ext cx="5345409" cy="881743"/>
          </a:xfrm>
          <a:prstGeom prst="roundRect">
            <a:avLst/>
          </a:prstGeom>
          <a:solidFill>
            <a:schemeClr val="bg1"/>
          </a:solidFill>
          <a:ln>
            <a:solidFill>
              <a:srgbClr val="DBA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800"/>
              </a:spcAft>
              <a:defRPr/>
            </a:pPr>
            <a:r>
              <a:rPr lang="en-IE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Matching supports and interventions to identified needs</a:t>
            </a:r>
          </a:p>
        </p:txBody>
      </p:sp>
      <p:sp>
        <p:nvSpPr>
          <p:cNvPr id="20" name="Rounded Rectangle 19"/>
          <p:cNvSpPr/>
          <p:nvPr/>
        </p:nvSpPr>
        <p:spPr bwMode="auto">
          <a:xfrm>
            <a:off x="6466111" y="5485626"/>
            <a:ext cx="5344884" cy="881743"/>
          </a:xfrm>
          <a:prstGeom prst="roundRect">
            <a:avLst/>
          </a:prstGeom>
          <a:solidFill>
            <a:schemeClr val="bg1"/>
          </a:solidFill>
          <a:ln>
            <a:solidFill>
              <a:srgbClr val="DBA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800"/>
              </a:spcAft>
              <a:defRPr/>
            </a:pPr>
            <a:r>
              <a:rPr lang="en-IE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Healthy balance between QoL outcomes ‘Important To’ and ‘Important For’ the person</a:t>
            </a:r>
          </a:p>
        </p:txBody>
      </p:sp>
      <p:sp>
        <p:nvSpPr>
          <p:cNvPr id="42" name="Rounded Rectangle 41"/>
          <p:cNvSpPr/>
          <p:nvPr/>
        </p:nvSpPr>
        <p:spPr bwMode="auto">
          <a:xfrm>
            <a:off x="2387053" y="3055773"/>
            <a:ext cx="7650472" cy="159409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006699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800"/>
              </a:spcAft>
              <a:defRPr/>
            </a:pPr>
            <a:r>
              <a:rPr lang="en-IE" sz="2800" dirty="0">
                <a:solidFill>
                  <a:srgbClr val="660066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Matching supports and interventions to identified needs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02797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75297"/>
    </mc:Choice>
    <mc:Fallback xmlns="">
      <p:transition advTm="752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2" grpId="0" animBg="1"/>
      <p:bldP spid="42" grpId="1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2" descr="G:\EWORX\QOLIVET\Depositphotos_small.jpg"/>
          <p:cNvPicPr>
            <a:picLocks noChangeAspect="1" noChangeArrowheads="1"/>
          </p:cNvPicPr>
          <p:nvPr/>
        </p:nvPicPr>
        <p:blipFill>
          <a:blip r:embed="rId6"/>
          <a:srcRect t="9172" b="9171"/>
          <a:stretch/>
        </p:blipFill>
        <p:spPr bwMode="auto">
          <a:xfrm>
            <a:off x="49167" y="1159287"/>
            <a:ext cx="12193152" cy="5733256"/>
          </a:xfrm>
          <a:prstGeom prst="rect">
            <a:avLst/>
          </a:prstGeom>
          <a:noFill/>
        </p:spPr>
      </p:pic>
      <p:pic>
        <p:nvPicPr>
          <p:cNvPr id="8" name="Picture 25"/>
          <p:cNvPicPr>
            <a:picLocks noChangeAspect="1" noChangeArrowheads="1"/>
          </p:cNvPicPr>
          <p:nvPr/>
        </p:nvPicPr>
        <p:blipFill>
          <a:blip r:embed="rId7"/>
          <a:stretch/>
        </p:blipFill>
        <p:spPr bwMode="auto">
          <a:xfrm>
            <a:off x="0" y="50854"/>
            <a:ext cx="2079879" cy="118577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Content Placeholder 11"/>
          <p:cNvSpPr txBox="1">
            <a:spLocks/>
          </p:cNvSpPr>
          <p:nvPr/>
        </p:nvSpPr>
        <p:spPr bwMode="auto">
          <a:xfrm>
            <a:off x="2121407" y="308638"/>
            <a:ext cx="8375905" cy="730620"/>
          </a:xfrm>
          <a:prstGeom prst="rect">
            <a:avLst/>
          </a:prstGeom>
          <a:solidFill>
            <a:srgbClr val="8A3D72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ctr">
            <a:normAutofit/>
          </a:bodyPr>
          <a:lstStyle>
            <a:lvl1pPr marL="731520" indent="0" algn="l" defTabSz="914400" rtl="0" eaLnBrk="1" latinLnBrk="0" hangingPunct="1">
              <a:lnSpc>
                <a:spcPct val="100000"/>
              </a:lnSpc>
              <a:spcBef>
                <a:spcPts val="4800"/>
              </a:spcBef>
              <a:spcAft>
                <a:spcPts val="1800"/>
              </a:spcAft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800" dirty="0">
                <a:latin typeface="Segoe UI Light" panose="020B0502040204020203" pitchFamily="34" charset="0"/>
                <a:cs typeface="Segoe UI Light" panose="020B0502040204020203" pitchFamily="34" charset="0"/>
              </a:rPr>
              <a:t>Good Practice Guideline 15</a:t>
            </a:r>
          </a:p>
        </p:txBody>
      </p:sp>
      <p:pic>
        <p:nvPicPr>
          <p:cNvPr id="12" name="Picture 2" descr="G:\EWORX\QOLIVET\Depositphotos_small_coloured.jpg"/>
          <p:cNvPicPr>
            <a:picLocks noChangeAspect="1" noChangeArrowheads="1"/>
          </p:cNvPicPr>
          <p:nvPr/>
        </p:nvPicPr>
        <p:blipFill>
          <a:blip r:embed="rId8"/>
          <a:stretch/>
        </p:blipFill>
        <p:spPr bwMode="auto">
          <a:xfrm>
            <a:off x="10580368" y="330314"/>
            <a:ext cx="1231153" cy="708944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637532" y="1171330"/>
            <a:ext cx="11149515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IE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QoL outcomes can be enhanced through inclusive and person-centred strategies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489857" y="1704479"/>
            <a:ext cx="5403667" cy="665401"/>
          </a:xfrm>
          <a:prstGeom prst="roundRect">
            <a:avLst/>
          </a:prstGeom>
          <a:solidFill>
            <a:schemeClr val="bg1"/>
          </a:solidFill>
          <a:ln>
            <a:solidFill>
              <a:srgbClr val="DBA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800"/>
              </a:spcAft>
              <a:defRPr/>
            </a:pPr>
            <a:r>
              <a:rPr lang="en-IE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Person-centred delivery and organisational ethos</a:t>
            </a:r>
          </a:p>
        </p:txBody>
      </p:sp>
      <p:sp>
        <p:nvSpPr>
          <p:cNvPr id="9" name="Rounded Rectangle 8"/>
          <p:cNvSpPr/>
          <p:nvPr/>
        </p:nvSpPr>
        <p:spPr bwMode="auto">
          <a:xfrm>
            <a:off x="489857" y="2499476"/>
            <a:ext cx="5403667" cy="636597"/>
          </a:xfrm>
          <a:prstGeom prst="roundRect">
            <a:avLst/>
          </a:prstGeom>
          <a:solidFill>
            <a:schemeClr val="bg1"/>
          </a:solidFill>
          <a:ln>
            <a:solidFill>
              <a:srgbClr val="DBA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800"/>
              </a:spcAft>
              <a:defRPr/>
            </a:pPr>
            <a:r>
              <a:rPr lang="en-IE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 holistic and biopsychosocial approach </a:t>
            </a:r>
          </a:p>
        </p:txBody>
      </p:sp>
      <p:sp>
        <p:nvSpPr>
          <p:cNvPr id="10" name="Rounded Rectangle 9"/>
          <p:cNvSpPr/>
          <p:nvPr/>
        </p:nvSpPr>
        <p:spPr bwMode="auto">
          <a:xfrm>
            <a:off x="489857" y="3284156"/>
            <a:ext cx="5403667" cy="881743"/>
          </a:xfrm>
          <a:prstGeom prst="roundRect">
            <a:avLst/>
          </a:prstGeom>
          <a:solidFill>
            <a:schemeClr val="bg1"/>
          </a:solidFill>
          <a:ln>
            <a:solidFill>
              <a:srgbClr val="DBA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800"/>
              </a:spcAft>
              <a:defRPr/>
            </a:pPr>
            <a:r>
              <a:rPr lang="en-IE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Creating opportunities to develop self-determination and decision making</a:t>
            </a:r>
          </a:p>
        </p:txBody>
      </p:sp>
      <p:sp>
        <p:nvSpPr>
          <p:cNvPr id="13" name="Rounded Rectangle 12"/>
          <p:cNvSpPr/>
          <p:nvPr/>
        </p:nvSpPr>
        <p:spPr bwMode="auto">
          <a:xfrm>
            <a:off x="489857" y="4323533"/>
            <a:ext cx="5403668" cy="671678"/>
          </a:xfrm>
          <a:prstGeom prst="roundRect">
            <a:avLst/>
          </a:prstGeom>
          <a:solidFill>
            <a:schemeClr val="bg1"/>
          </a:solidFill>
          <a:ln>
            <a:solidFill>
              <a:srgbClr val="DBA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800"/>
              </a:spcAft>
              <a:defRPr/>
            </a:pPr>
            <a:r>
              <a:rPr lang="en-IE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Fostering personal and interpersonal competences</a:t>
            </a:r>
          </a:p>
        </p:txBody>
      </p:sp>
      <p:sp>
        <p:nvSpPr>
          <p:cNvPr id="14" name="Rounded Rectangle 13"/>
          <p:cNvSpPr/>
          <p:nvPr/>
        </p:nvSpPr>
        <p:spPr bwMode="auto">
          <a:xfrm>
            <a:off x="497805" y="5213758"/>
            <a:ext cx="5403667" cy="493365"/>
          </a:xfrm>
          <a:prstGeom prst="roundRect">
            <a:avLst/>
          </a:prstGeom>
          <a:solidFill>
            <a:schemeClr val="bg1"/>
          </a:solidFill>
          <a:ln>
            <a:solidFill>
              <a:srgbClr val="DBA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800"/>
              </a:spcAft>
              <a:defRPr/>
            </a:pPr>
            <a:r>
              <a:rPr lang="en-IE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Encouraging empathetic and positive communication</a:t>
            </a:r>
          </a:p>
        </p:txBody>
      </p:sp>
      <p:sp>
        <p:nvSpPr>
          <p:cNvPr id="15" name="Rounded Rectangle 14"/>
          <p:cNvSpPr/>
          <p:nvPr/>
        </p:nvSpPr>
        <p:spPr bwMode="auto">
          <a:xfrm>
            <a:off x="489857" y="5888961"/>
            <a:ext cx="5403667" cy="563076"/>
          </a:xfrm>
          <a:prstGeom prst="roundRect">
            <a:avLst/>
          </a:prstGeom>
          <a:solidFill>
            <a:schemeClr val="bg1"/>
          </a:solidFill>
          <a:ln>
            <a:solidFill>
              <a:srgbClr val="DBA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800"/>
              </a:spcAft>
              <a:defRPr/>
            </a:pPr>
            <a:r>
              <a:rPr lang="en-IE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Building resilience in the face of challenges</a:t>
            </a:r>
          </a:p>
        </p:txBody>
      </p:sp>
      <p:sp>
        <p:nvSpPr>
          <p:cNvPr id="16" name="Rounded Rectangle 15"/>
          <p:cNvSpPr/>
          <p:nvPr/>
        </p:nvSpPr>
        <p:spPr bwMode="auto">
          <a:xfrm>
            <a:off x="6442164" y="1789003"/>
            <a:ext cx="5344884" cy="593961"/>
          </a:xfrm>
          <a:prstGeom prst="roundRect">
            <a:avLst/>
          </a:prstGeom>
          <a:solidFill>
            <a:schemeClr val="bg1"/>
          </a:solidFill>
          <a:ln>
            <a:solidFill>
              <a:srgbClr val="DBA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800"/>
              </a:spcAft>
              <a:defRPr/>
            </a:pPr>
            <a:r>
              <a:rPr lang="en-IE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Inclusive strategies and settings</a:t>
            </a:r>
          </a:p>
        </p:txBody>
      </p:sp>
      <p:sp>
        <p:nvSpPr>
          <p:cNvPr id="17" name="Rounded Rectangle 16"/>
          <p:cNvSpPr/>
          <p:nvPr/>
        </p:nvSpPr>
        <p:spPr bwMode="auto">
          <a:xfrm>
            <a:off x="6442164" y="2575509"/>
            <a:ext cx="5368831" cy="586894"/>
          </a:xfrm>
          <a:prstGeom prst="roundRect">
            <a:avLst/>
          </a:prstGeom>
          <a:solidFill>
            <a:schemeClr val="bg1"/>
          </a:solidFill>
          <a:ln>
            <a:solidFill>
              <a:srgbClr val="DBA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800"/>
              </a:spcAft>
              <a:defRPr/>
            </a:pPr>
            <a:r>
              <a:rPr lang="en-IE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Universally designed environments and processes</a:t>
            </a:r>
          </a:p>
        </p:txBody>
      </p:sp>
      <p:sp>
        <p:nvSpPr>
          <p:cNvPr id="18" name="Rounded Rectangle 17"/>
          <p:cNvSpPr/>
          <p:nvPr/>
        </p:nvSpPr>
        <p:spPr bwMode="auto">
          <a:xfrm>
            <a:off x="6442164" y="3420849"/>
            <a:ext cx="5368831" cy="605066"/>
          </a:xfrm>
          <a:prstGeom prst="roundRect">
            <a:avLst/>
          </a:prstGeom>
          <a:solidFill>
            <a:schemeClr val="bg1"/>
          </a:solidFill>
          <a:ln>
            <a:solidFill>
              <a:srgbClr val="DBA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800"/>
              </a:spcAft>
              <a:defRPr/>
            </a:pPr>
            <a:r>
              <a:rPr lang="en-IE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Access to appropriate assistive technologies</a:t>
            </a:r>
          </a:p>
        </p:txBody>
      </p:sp>
      <p:sp>
        <p:nvSpPr>
          <p:cNvPr id="19" name="Rounded Rectangle 18"/>
          <p:cNvSpPr/>
          <p:nvPr/>
        </p:nvSpPr>
        <p:spPr bwMode="auto">
          <a:xfrm>
            <a:off x="6442164" y="4332015"/>
            <a:ext cx="5345409" cy="881743"/>
          </a:xfrm>
          <a:prstGeom prst="roundRect">
            <a:avLst/>
          </a:prstGeom>
          <a:solidFill>
            <a:schemeClr val="bg1"/>
          </a:solidFill>
          <a:ln>
            <a:solidFill>
              <a:srgbClr val="DBA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800"/>
              </a:spcAft>
              <a:defRPr/>
            </a:pPr>
            <a:r>
              <a:rPr lang="en-IE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Matching supports and interventions to identified needs</a:t>
            </a:r>
          </a:p>
        </p:txBody>
      </p:sp>
      <p:sp>
        <p:nvSpPr>
          <p:cNvPr id="20" name="Rounded Rectangle 19"/>
          <p:cNvSpPr/>
          <p:nvPr/>
        </p:nvSpPr>
        <p:spPr bwMode="auto">
          <a:xfrm>
            <a:off x="6466111" y="5485626"/>
            <a:ext cx="5344884" cy="881743"/>
          </a:xfrm>
          <a:prstGeom prst="roundRect">
            <a:avLst/>
          </a:prstGeom>
          <a:solidFill>
            <a:schemeClr val="bg1"/>
          </a:solidFill>
          <a:ln>
            <a:solidFill>
              <a:srgbClr val="DBA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800"/>
              </a:spcAft>
              <a:defRPr/>
            </a:pPr>
            <a:r>
              <a:rPr lang="en-IE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Healthy balance between QoL outcomes ‘Important To’ and ‘Important For’ the person</a:t>
            </a:r>
          </a:p>
        </p:txBody>
      </p:sp>
      <p:sp>
        <p:nvSpPr>
          <p:cNvPr id="43" name="Rounded Rectangle 42"/>
          <p:cNvSpPr/>
          <p:nvPr/>
        </p:nvSpPr>
        <p:spPr bwMode="auto">
          <a:xfrm>
            <a:off x="2046672" y="2693414"/>
            <a:ext cx="7693704" cy="2267038"/>
          </a:xfrm>
          <a:prstGeom prst="roundRect">
            <a:avLst/>
          </a:prstGeom>
          <a:solidFill>
            <a:schemeClr val="bg1"/>
          </a:solidFill>
          <a:ln>
            <a:solidFill>
              <a:srgbClr val="006699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800"/>
              </a:spcAft>
              <a:defRPr/>
            </a:pPr>
            <a:r>
              <a:rPr lang="en-IE" sz="2800" dirty="0">
                <a:solidFill>
                  <a:srgbClr val="80008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Healthy balance between QoL outcomes </a:t>
            </a:r>
            <a:r>
              <a:rPr lang="en-IE" sz="2800" b="1" dirty="0">
                <a:solidFill>
                  <a:srgbClr val="80008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‘Important To’ </a:t>
            </a:r>
            <a:r>
              <a:rPr lang="en-IE" sz="2800" dirty="0">
                <a:solidFill>
                  <a:srgbClr val="80008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and </a:t>
            </a:r>
            <a:r>
              <a:rPr lang="en-IE" sz="2800" b="1" dirty="0">
                <a:solidFill>
                  <a:srgbClr val="80008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‘Important For’ </a:t>
            </a:r>
            <a:r>
              <a:rPr lang="en-IE" sz="2800" dirty="0">
                <a:solidFill>
                  <a:srgbClr val="80008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the person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52130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3973"/>
    </mc:Choice>
    <mc:Fallback xmlns="">
      <p:transition advTm="639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3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2" descr="G:\EWORX\QOLIVET\Depositphotos_small.jpg"/>
          <p:cNvPicPr>
            <a:picLocks noChangeAspect="1" noChangeArrowheads="1"/>
          </p:cNvPicPr>
          <p:nvPr/>
        </p:nvPicPr>
        <p:blipFill>
          <a:blip r:embed="rId5"/>
          <a:srcRect t="9172" b="9171"/>
          <a:stretch/>
        </p:blipFill>
        <p:spPr bwMode="auto">
          <a:xfrm>
            <a:off x="49167" y="1159287"/>
            <a:ext cx="12193152" cy="5733256"/>
          </a:xfrm>
          <a:prstGeom prst="rect">
            <a:avLst/>
          </a:prstGeom>
          <a:noFill/>
        </p:spPr>
      </p:pic>
      <p:pic>
        <p:nvPicPr>
          <p:cNvPr id="8" name="Picture 25"/>
          <p:cNvPicPr>
            <a:picLocks noChangeAspect="1" noChangeArrowheads="1"/>
          </p:cNvPicPr>
          <p:nvPr/>
        </p:nvPicPr>
        <p:blipFill>
          <a:blip r:embed="rId6"/>
          <a:stretch/>
        </p:blipFill>
        <p:spPr bwMode="auto">
          <a:xfrm>
            <a:off x="0" y="50854"/>
            <a:ext cx="2079879" cy="118577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Content Placeholder 11"/>
          <p:cNvSpPr txBox="1">
            <a:spLocks/>
          </p:cNvSpPr>
          <p:nvPr/>
        </p:nvSpPr>
        <p:spPr bwMode="auto">
          <a:xfrm>
            <a:off x="2121407" y="308638"/>
            <a:ext cx="8375905" cy="730620"/>
          </a:xfrm>
          <a:prstGeom prst="rect">
            <a:avLst/>
          </a:prstGeom>
          <a:solidFill>
            <a:srgbClr val="8A3D72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ctr">
            <a:normAutofit/>
          </a:bodyPr>
          <a:lstStyle>
            <a:lvl1pPr marL="731520" indent="0" algn="l" defTabSz="914400" rtl="0" eaLnBrk="1" latinLnBrk="0" hangingPunct="1">
              <a:lnSpc>
                <a:spcPct val="100000"/>
              </a:lnSpc>
              <a:spcBef>
                <a:spcPts val="4800"/>
              </a:spcBef>
              <a:spcAft>
                <a:spcPts val="1800"/>
              </a:spcAft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800" dirty="0">
                <a:latin typeface="Segoe UI Light" panose="020B0502040204020203" pitchFamily="34" charset="0"/>
                <a:cs typeface="Segoe UI Light" panose="020B0502040204020203" pitchFamily="34" charset="0"/>
              </a:rPr>
              <a:t>Good Practice Guideline 15</a:t>
            </a:r>
          </a:p>
        </p:txBody>
      </p:sp>
      <p:pic>
        <p:nvPicPr>
          <p:cNvPr id="12" name="Picture 2" descr="G:\EWORX\QOLIVET\Depositphotos_small_coloured.jpg"/>
          <p:cNvPicPr>
            <a:picLocks noChangeAspect="1" noChangeArrowheads="1"/>
          </p:cNvPicPr>
          <p:nvPr/>
        </p:nvPicPr>
        <p:blipFill>
          <a:blip r:embed="rId7"/>
          <a:stretch/>
        </p:blipFill>
        <p:spPr bwMode="auto">
          <a:xfrm>
            <a:off x="10580368" y="330314"/>
            <a:ext cx="1231153" cy="708944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637532" y="1171330"/>
            <a:ext cx="11149515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IE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QoL outcomes can be enhanced through inclusive and person-centred strategies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489857" y="1704479"/>
            <a:ext cx="5403667" cy="665401"/>
          </a:xfrm>
          <a:prstGeom prst="roundRect">
            <a:avLst/>
          </a:prstGeom>
          <a:solidFill>
            <a:schemeClr val="bg1"/>
          </a:solidFill>
          <a:ln>
            <a:solidFill>
              <a:srgbClr val="DBA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800"/>
              </a:spcAft>
              <a:defRPr/>
            </a:pPr>
            <a:r>
              <a:rPr lang="en-IE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Person-centred delivery and organisational ethos</a:t>
            </a:r>
          </a:p>
        </p:txBody>
      </p:sp>
      <p:sp>
        <p:nvSpPr>
          <p:cNvPr id="9" name="Rounded Rectangle 8"/>
          <p:cNvSpPr/>
          <p:nvPr/>
        </p:nvSpPr>
        <p:spPr bwMode="auto">
          <a:xfrm>
            <a:off x="489857" y="2499476"/>
            <a:ext cx="5403667" cy="636597"/>
          </a:xfrm>
          <a:prstGeom prst="roundRect">
            <a:avLst/>
          </a:prstGeom>
          <a:solidFill>
            <a:schemeClr val="bg1"/>
          </a:solidFill>
          <a:ln>
            <a:solidFill>
              <a:srgbClr val="DBA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800"/>
              </a:spcAft>
              <a:defRPr/>
            </a:pPr>
            <a:r>
              <a:rPr lang="en-IE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 holistic and biopsychosocial approach </a:t>
            </a:r>
          </a:p>
        </p:txBody>
      </p:sp>
      <p:sp>
        <p:nvSpPr>
          <p:cNvPr id="10" name="Rounded Rectangle 9"/>
          <p:cNvSpPr/>
          <p:nvPr/>
        </p:nvSpPr>
        <p:spPr bwMode="auto">
          <a:xfrm>
            <a:off x="489857" y="3284156"/>
            <a:ext cx="5403667" cy="881743"/>
          </a:xfrm>
          <a:prstGeom prst="roundRect">
            <a:avLst/>
          </a:prstGeom>
          <a:solidFill>
            <a:schemeClr val="bg1"/>
          </a:solidFill>
          <a:ln>
            <a:solidFill>
              <a:srgbClr val="DBA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800"/>
              </a:spcAft>
              <a:defRPr/>
            </a:pPr>
            <a:r>
              <a:rPr lang="en-IE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Creating opportunities to develop self-determination and decision making</a:t>
            </a:r>
          </a:p>
        </p:txBody>
      </p:sp>
      <p:sp>
        <p:nvSpPr>
          <p:cNvPr id="13" name="Rounded Rectangle 12"/>
          <p:cNvSpPr/>
          <p:nvPr/>
        </p:nvSpPr>
        <p:spPr bwMode="auto">
          <a:xfrm>
            <a:off x="489857" y="4323533"/>
            <a:ext cx="5403668" cy="671678"/>
          </a:xfrm>
          <a:prstGeom prst="roundRect">
            <a:avLst/>
          </a:prstGeom>
          <a:solidFill>
            <a:schemeClr val="bg1"/>
          </a:solidFill>
          <a:ln>
            <a:solidFill>
              <a:srgbClr val="DBA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800"/>
              </a:spcAft>
              <a:defRPr/>
            </a:pPr>
            <a:r>
              <a:rPr lang="en-IE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Fostering personal and interpersonal competences</a:t>
            </a:r>
          </a:p>
        </p:txBody>
      </p:sp>
      <p:sp>
        <p:nvSpPr>
          <p:cNvPr id="14" name="Rounded Rectangle 13"/>
          <p:cNvSpPr/>
          <p:nvPr/>
        </p:nvSpPr>
        <p:spPr bwMode="auto">
          <a:xfrm>
            <a:off x="497805" y="5213758"/>
            <a:ext cx="5403667" cy="493365"/>
          </a:xfrm>
          <a:prstGeom prst="roundRect">
            <a:avLst/>
          </a:prstGeom>
          <a:solidFill>
            <a:schemeClr val="bg1"/>
          </a:solidFill>
          <a:ln>
            <a:solidFill>
              <a:srgbClr val="DBA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800"/>
              </a:spcAft>
              <a:defRPr/>
            </a:pPr>
            <a:r>
              <a:rPr lang="en-IE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Encouraging empathetic and positive communication</a:t>
            </a:r>
          </a:p>
        </p:txBody>
      </p:sp>
      <p:sp>
        <p:nvSpPr>
          <p:cNvPr id="15" name="Rounded Rectangle 14"/>
          <p:cNvSpPr/>
          <p:nvPr/>
        </p:nvSpPr>
        <p:spPr bwMode="auto">
          <a:xfrm>
            <a:off x="489857" y="5888961"/>
            <a:ext cx="5403667" cy="563076"/>
          </a:xfrm>
          <a:prstGeom prst="roundRect">
            <a:avLst/>
          </a:prstGeom>
          <a:solidFill>
            <a:schemeClr val="bg1"/>
          </a:solidFill>
          <a:ln>
            <a:solidFill>
              <a:srgbClr val="DBA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800"/>
              </a:spcAft>
              <a:defRPr/>
            </a:pPr>
            <a:r>
              <a:rPr lang="en-IE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Building resilience in the face of challenges</a:t>
            </a:r>
          </a:p>
        </p:txBody>
      </p:sp>
      <p:sp>
        <p:nvSpPr>
          <p:cNvPr id="16" name="Rounded Rectangle 15"/>
          <p:cNvSpPr/>
          <p:nvPr/>
        </p:nvSpPr>
        <p:spPr bwMode="auto">
          <a:xfrm>
            <a:off x="6442164" y="1789003"/>
            <a:ext cx="5344884" cy="593961"/>
          </a:xfrm>
          <a:prstGeom prst="roundRect">
            <a:avLst/>
          </a:prstGeom>
          <a:solidFill>
            <a:schemeClr val="bg1"/>
          </a:solidFill>
          <a:ln>
            <a:solidFill>
              <a:srgbClr val="DBA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800"/>
              </a:spcAft>
              <a:defRPr/>
            </a:pPr>
            <a:r>
              <a:rPr lang="en-IE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Inclusive strategies and settings</a:t>
            </a:r>
          </a:p>
        </p:txBody>
      </p:sp>
      <p:sp>
        <p:nvSpPr>
          <p:cNvPr id="17" name="Rounded Rectangle 16"/>
          <p:cNvSpPr/>
          <p:nvPr/>
        </p:nvSpPr>
        <p:spPr bwMode="auto">
          <a:xfrm>
            <a:off x="6442164" y="2575509"/>
            <a:ext cx="5368831" cy="586894"/>
          </a:xfrm>
          <a:prstGeom prst="roundRect">
            <a:avLst/>
          </a:prstGeom>
          <a:solidFill>
            <a:schemeClr val="bg1"/>
          </a:solidFill>
          <a:ln>
            <a:solidFill>
              <a:srgbClr val="DBA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800"/>
              </a:spcAft>
              <a:defRPr/>
            </a:pPr>
            <a:r>
              <a:rPr lang="en-IE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Universally designed environments and processes</a:t>
            </a:r>
          </a:p>
        </p:txBody>
      </p:sp>
      <p:sp>
        <p:nvSpPr>
          <p:cNvPr id="18" name="Rounded Rectangle 17"/>
          <p:cNvSpPr/>
          <p:nvPr/>
        </p:nvSpPr>
        <p:spPr bwMode="auto">
          <a:xfrm>
            <a:off x="6442164" y="3420849"/>
            <a:ext cx="5368831" cy="605066"/>
          </a:xfrm>
          <a:prstGeom prst="roundRect">
            <a:avLst/>
          </a:prstGeom>
          <a:solidFill>
            <a:schemeClr val="bg1"/>
          </a:solidFill>
          <a:ln>
            <a:solidFill>
              <a:srgbClr val="DBA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800"/>
              </a:spcAft>
              <a:defRPr/>
            </a:pPr>
            <a:r>
              <a:rPr lang="en-IE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Access to appropriate assistive technologies</a:t>
            </a:r>
          </a:p>
        </p:txBody>
      </p:sp>
      <p:sp>
        <p:nvSpPr>
          <p:cNvPr id="19" name="Rounded Rectangle 18"/>
          <p:cNvSpPr/>
          <p:nvPr/>
        </p:nvSpPr>
        <p:spPr bwMode="auto">
          <a:xfrm>
            <a:off x="6442164" y="4332015"/>
            <a:ext cx="5345409" cy="881743"/>
          </a:xfrm>
          <a:prstGeom prst="roundRect">
            <a:avLst/>
          </a:prstGeom>
          <a:solidFill>
            <a:schemeClr val="bg1"/>
          </a:solidFill>
          <a:ln>
            <a:solidFill>
              <a:srgbClr val="DBA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800"/>
              </a:spcAft>
              <a:defRPr/>
            </a:pPr>
            <a:r>
              <a:rPr lang="en-IE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Matching supports and interventions to identified needs</a:t>
            </a:r>
          </a:p>
        </p:txBody>
      </p:sp>
      <p:sp>
        <p:nvSpPr>
          <p:cNvPr id="20" name="Rounded Rectangle 19"/>
          <p:cNvSpPr/>
          <p:nvPr/>
        </p:nvSpPr>
        <p:spPr bwMode="auto">
          <a:xfrm>
            <a:off x="6466111" y="5485626"/>
            <a:ext cx="5344884" cy="881743"/>
          </a:xfrm>
          <a:prstGeom prst="roundRect">
            <a:avLst/>
          </a:prstGeom>
          <a:solidFill>
            <a:schemeClr val="bg1"/>
          </a:solidFill>
          <a:ln>
            <a:solidFill>
              <a:srgbClr val="DBA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800"/>
              </a:spcAft>
              <a:defRPr/>
            </a:pPr>
            <a:r>
              <a:rPr lang="en-IE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Healthy balance between QoL outcomes ‘Important To’ and ‘Important For’ the person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104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1663"/>
    </mc:Choice>
    <mc:Fallback xmlns="">
      <p:transition advTm="116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2" descr="G:\EWORX\QOLIVET\Depositphotos_small.jpg"/>
          <p:cNvPicPr>
            <a:picLocks noChangeAspect="1" noChangeArrowheads="1"/>
          </p:cNvPicPr>
          <p:nvPr/>
        </p:nvPicPr>
        <p:blipFill>
          <a:blip r:embed="rId5"/>
          <a:srcRect t="9172" b="9171"/>
          <a:stretch/>
        </p:blipFill>
        <p:spPr bwMode="auto">
          <a:xfrm>
            <a:off x="1566391" y="1293580"/>
            <a:ext cx="10429665" cy="4904059"/>
          </a:xfrm>
          <a:prstGeom prst="rect">
            <a:avLst/>
          </a:prstGeom>
          <a:noFill/>
        </p:spPr>
      </p:pic>
      <p:pic>
        <p:nvPicPr>
          <p:cNvPr id="8" name="Picture 25"/>
          <p:cNvPicPr>
            <a:picLocks noChangeAspect="1" noChangeArrowheads="1"/>
          </p:cNvPicPr>
          <p:nvPr/>
        </p:nvPicPr>
        <p:blipFill>
          <a:blip r:embed="rId6"/>
          <a:stretch/>
        </p:blipFill>
        <p:spPr bwMode="auto">
          <a:xfrm>
            <a:off x="0" y="43533"/>
            <a:ext cx="2079879" cy="118577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Content Placeholder 11"/>
          <p:cNvSpPr txBox="1">
            <a:spLocks/>
          </p:cNvSpPr>
          <p:nvPr/>
        </p:nvSpPr>
        <p:spPr bwMode="auto">
          <a:xfrm>
            <a:off x="2142171" y="319476"/>
            <a:ext cx="8375905" cy="730620"/>
          </a:xfrm>
          <a:prstGeom prst="rect">
            <a:avLst/>
          </a:prstGeom>
          <a:solidFill>
            <a:srgbClr val="8A3D72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ctr">
            <a:normAutofit/>
          </a:bodyPr>
          <a:lstStyle>
            <a:lvl1pPr marL="731520" indent="0" algn="l" defTabSz="914400" rtl="0" eaLnBrk="1" latinLnBrk="0" hangingPunct="1">
              <a:lnSpc>
                <a:spcPct val="100000"/>
              </a:lnSpc>
              <a:spcBef>
                <a:spcPts val="4800"/>
              </a:spcBef>
              <a:spcAft>
                <a:spcPts val="1800"/>
              </a:spcAft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sz="28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12" name="Picture 2" descr="G:\EWORX\QOLIVET\Depositphotos_small_coloured.jpg"/>
          <p:cNvPicPr>
            <a:picLocks noChangeAspect="1" noChangeArrowheads="1"/>
          </p:cNvPicPr>
          <p:nvPr/>
        </p:nvPicPr>
        <p:blipFill>
          <a:blip r:embed="rId7"/>
          <a:stretch/>
        </p:blipFill>
        <p:spPr bwMode="auto">
          <a:xfrm>
            <a:off x="10580368" y="330314"/>
            <a:ext cx="1231153" cy="708944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1624148" y="2988479"/>
            <a:ext cx="9165771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IE" sz="4800" b="1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End of Module 2 </a:t>
            </a:r>
            <a:endParaRPr lang="en-IE" sz="4800" b="1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443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3081"/>
    </mc:Choice>
    <mc:Fallback xmlns="">
      <p:transition advTm="330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2" descr="G:\EWORX\QOLIVET\Depositphotos_small_coloured.jpg"/>
          <p:cNvPicPr>
            <a:picLocks noChangeAspect="1" noChangeArrowheads="1"/>
          </p:cNvPicPr>
          <p:nvPr/>
        </p:nvPicPr>
        <p:blipFill>
          <a:blip r:embed="rId5"/>
          <a:stretch/>
        </p:blipFill>
        <p:spPr bwMode="auto">
          <a:xfrm>
            <a:off x="3590" y="0"/>
            <a:ext cx="12188409" cy="7018542"/>
          </a:xfrm>
          <a:prstGeom prst="rect">
            <a:avLst/>
          </a:prstGeom>
          <a:noFill/>
        </p:spPr>
      </p:pic>
      <p:sp>
        <p:nvSpPr>
          <p:cNvPr id="5" name="Rectangle 24"/>
          <p:cNvSpPr/>
          <p:nvPr/>
        </p:nvSpPr>
        <p:spPr bwMode="auto">
          <a:xfrm>
            <a:off x="0" y="-10858"/>
            <a:ext cx="4807086" cy="63082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IE" dirty="0"/>
              <a:t>Guidelines on Enhancing</a:t>
            </a:r>
          </a:p>
          <a:p>
            <a:pPr algn="ctr">
              <a:defRPr/>
            </a:pPr>
            <a:r>
              <a:rPr lang="en-IE" dirty="0"/>
              <a:t> the Quality-of-Life impact of Services</a:t>
            </a:r>
            <a:endParaRPr lang="en-US" dirty="0"/>
          </a:p>
        </p:txBody>
      </p:sp>
      <p:pic>
        <p:nvPicPr>
          <p:cNvPr id="6" name="Picture 25"/>
          <p:cNvPicPr>
            <a:picLocks noChangeAspect="1" noChangeArrowheads="1"/>
          </p:cNvPicPr>
          <p:nvPr/>
        </p:nvPicPr>
        <p:blipFill>
          <a:blip r:embed="rId6"/>
          <a:stretch/>
        </p:blipFill>
        <p:spPr bwMode="auto">
          <a:xfrm>
            <a:off x="385555" y="0"/>
            <a:ext cx="2315262" cy="156203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26"/>
          <p:cNvSpPr>
            <a:spLocks/>
          </p:cNvSpPr>
          <p:nvPr/>
        </p:nvSpPr>
        <p:spPr bwMode="auto">
          <a:xfrm>
            <a:off x="567159" y="2060848"/>
            <a:ext cx="36576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IE" sz="2800" dirty="0">
                <a:solidFill>
                  <a:srgbClr val="205D74"/>
                </a:solidFill>
                <a:latin typeface="DM SANS"/>
              </a:rPr>
              <a:t>The QOLIVET Good Practice </a:t>
            </a:r>
            <a:r>
              <a:rPr lang="en-IE" sz="2800" dirty="0" smtClean="0">
                <a:solidFill>
                  <a:srgbClr val="205D74"/>
                </a:solidFill>
                <a:latin typeface="DM SANS"/>
              </a:rPr>
              <a:t>Guidelines on </a:t>
            </a:r>
            <a:r>
              <a:rPr lang="en-IE" sz="2800" dirty="0">
                <a:solidFill>
                  <a:srgbClr val="205D74"/>
                </a:solidFill>
                <a:latin typeface="DM SANS"/>
              </a:rPr>
              <a:t>Enhancing the Quality-of-Life impact of Services</a:t>
            </a:r>
            <a:endParaRPr lang="el-GR" sz="2800" dirty="0">
              <a:solidFill>
                <a:srgbClr val="205D74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92E8782-D012-408B-BBF9-C450C16AFC3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39384"/>
            <a:ext cx="12192000" cy="890016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3884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849">
        <p15:prstTrans prst="peelOff"/>
      </p:transition>
    </mc:Choice>
    <mc:Fallback xmlns="">
      <p:transition spd="slow" advTm="4084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Placeholder 18"/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 l="13987" r="13986"/>
          <a:stretch/>
        </p:blipFill>
        <p:spPr bwMode="auto">
          <a:prstGeom prst="rect">
            <a:avLst/>
          </a:prstGeom>
        </p:spPr>
      </p:pic>
      <p:sp>
        <p:nvSpPr>
          <p:cNvPr id="5" name="Content Placeholder 11"/>
          <p:cNvSpPr>
            <a:spLocks noGrp="1"/>
          </p:cNvSpPr>
          <p:nvPr>
            <p:ph sz="quarter" idx="14"/>
          </p:nvPr>
        </p:nvSpPr>
        <p:spPr bwMode="auto">
          <a:xfrm>
            <a:off x="1" y="2660915"/>
            <a:ext cx="6926096" cy="4197085"/>
          </a:xfrm>
          <a:solidFill>
            <a:srgbClr val="8A3D72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>
              <a:spcBef>
                <a:spcPts val="1200"/>
              </a:spcBef>
              <a:spcAft>
                <a:spcPts val="1200"/>
              </a:spcAft>
              <a:defRPr/>
            </a:pPr>
            <a:endParaRPr lang="en-IE" sz="1600" dirty="0">
              <a:latin typeface="Poppins"/>
              <a:cs typeface="Poppins"/>
            </a:endParaRPr>
          </a:p>
          <a:p>
            <a:pPr>
              <a:spcBef>
                <a:spcPts val="600"/>
              </a:spcBef>
              <a:spcAft>
                <a:spcPts val="1200"/>
              </a:spcAft>
              <a:defRPr/>
            </a:pPr>
            <a:r>
              <a:rPr lang="en-IE" sz="1800" dirty="0">
                <a:latin typeface="Poppins"/>
                <a:cs typeface="Poppins"/>
              </a:rPr>
              <a:t>A number of activities were involved in producing the QOLIVET Guidelines</a:t>
            </a:r>
          </a:p>
          <a:p>
            <a:pPr marL="1017270" indent="-28575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IE" sz="1800" dirty="0">
                <a:latin typeface="Poppins"/>
                <a:cs typeface="Poppins"/>
              </a:rPr>
              <a:t>A systematic search of literature and other sources</a:t>
            </a:r>
          </a:p>
          <a:p>
            <a:pPr marL="1017270" indent="-28575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IE" sz="1800" dirty="0">
                <a:latin typeface="Poppins"/>
                <a:cs typeface="Poppins"/>
              </a:rPr>
              <a:t>Consultation with staff and stakeholders in the participating jurisdictions including disability representative organisations</a:t>
            </a:r>
          </a:p>
          <a:p>
            <a:pPr marL="1017270" indent="-28575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IE" sz="1800" dirty="0">
                <a:latin typeface="Poppins"/>
                <a:cs typeface="Poppins"/>
              </a:rPr>
              <a:t>A review by a content expert</a:t>
            </a:r>
          </a:p>
          <a:p>
            <a:pPr marL="1017270" indent="-285750">
              <a:buFont typeface="Arial" panose="020B0604020202020204" pitchFamily="34" charset="0"/>
              <a:buChar char="•"/>
              <a:defRPr/>
            </a:pPr>
            <a:endParaRPr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 bwMode="auto">
          <a:xfrm>
            <a:off x="1250733" y="1094188"/>
            <a:ext cx="9330181" cy="754207"/>
          </a:xfrm>
          <a:solidFill>
            <a:srgbClr val="8A3D72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algn="ctr">
              <a:defRPr/>
            </a:pPr>
            <a:r>
              <a:rPr lang="en-US" b="0" dirty="0">
                <a:solidFill>
                  <a:schemeClr val="bg1"/>
                </a:solidFill>
              </a:rPr>
              <a:t>Generating the Good Practice Guidelines</a:t>
            </a:r>
            <a:endParaRPr b="0" dirty="0">
              <a:solidFill>
                <a:schemeClr val="bg1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517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1982">
        <p15:prstTrans prst="peelOff"/>
      </p:transition>
    </mc:Choice>
    <mc:Fallback xmlns="">
      <p:transition spd="slow" advTm="4198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2" descr="G:\EWORX\QOLIVET\Depositphotos_small.jpg"/>
          <p:cNvPicPr>
            <a:picLocks noChangeAspect="1" noChangeArrowheads="1"/>
          </p:cNvPicPr>
          <p:nvPr/>
        </p:nvPicPr>
        <p:blipFill>
          <a:blip r:embed="rId6"/>
          <a:srcRect t="9172" b="9171"/>
          <a:stretch/>
        </p:blipFill>
        <p:spPr bwMode="auto">
          <a:xfrm>
            <a:off x="13476" y="1233915"/>
            <a:ext cx="12193152" cy="5733256"/>
          </a:xfrm>
          <a:prstGeom prst="rect">
            <a:avLst/>
          </a:prstGeom>
          <a:noFill/>
        </p:spPr>
      </p:pic>
      <p:pic>
        <p:nvPicPr>
          <p:cNvPr id="8" name="Picture 25"/>
          <p:cNvPicPr>
            <a:picLocks noChangeAspect="1" noChangeArrowheads="1"/>
          </p:cNvPicPr>
          <p:nvPr/>
        </p:nvPicPr>
        <p:blipFill>
          <a:blip r:embed="rId7"/>
          <a:stretch/>
        </p:blipFill>
        <p:spPr bwMode="auto">
          <a:xfrm>
            <a:off x="385555" y="66326"/>
            <a:ext cx="1911023" cy="128930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Content Placeholder 11"/>
          <p:cNvSpPr txBox="1">
            <a:spLocks/>
          </p:cNvSpPr>
          <p:nvPr/>
        </p:nvSpPr>
        <p:spPr bwMode="auto">
          <a:xfrm>
            <a:off x="2159912" y="314725"/>
            <a:ext cx="8375905" cy="730620"/>
          </a:xfrm>
          <a:prstGeom prst="rect">
            <a:avLst/>
          </a:prstGeom>
          <a:solidFill>
            <a:srgbClr val="8A3D72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ctr">
            <a:normAutofit/>
          </a:bodyPr>
          <a:lstStyle>
            <a:lvl1pPr marL="731520" indent="0" algn="l" defTabSz="914400" rtl="0" eaLnBrk="1" latinLnBrk="0" hangingPunct="1">
              <a:lnSpc>
                <a:spcPct val="100000"/>
              </a:lnSpc>
              <a:spcBef>
                <a:spcPts val="4800"/>
              </a:spcBef>
              <a:spcAft>
                <a:spcPts val="1800"/>
              </a:spcAft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800" dirty="0">
                <a:latin typeface="Segoe UI Light" panose="020B0502040204020203" pitchFamily="34" charset="0"/>
                <a:cs typeface="Segoe UI Light" panose="020B0502040204020203" pitchFamily="34" charset="0"/>
              </a:rPr>
              <a:t>The Scope and Context of the </a:t>
            </a:r>
            <a:r>
              <a:rPr lang="en-US" sz="28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Guidelines</a:t>
            </a:r>
            <a:endParaRPr lang="en-US" sz="28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12" name="Picture 2" descr="G:\EWORX\QOLIVET\Depositphotos_small_coloured.jpg"/>
          <p:cNvPicPr>
            <a:picLocks noChangeAspect="1" noChangeArrowheads="1"/>
          </p:cNvPicPr>
          <p:nvPr/>
        </p:nvPicPr>
        <p:blipFill>
          <a:blip r:embed="rId8"/>
          <a:stretch/>
        </p:blipFill>
        <p:spPr bwMode="auto">
          <a:xfrm>
            <a:off x="10643780" y="345668"/>
            <a:ext cx="1231153" cy="70894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8472" y="1316807"/>
            <a:ext cx="8298997" cy="11843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03868" y="5224023"/>
            <a:ext cx="8579966" cy="12040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41067" y="2638359"/>
            <a:ext cx="8142568" cy="112706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81437" y="3904269"/>
            <a:ext cx="8294529" cy="11379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998407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87236">
        <p15:prstTrans prst="peelOff"/>
      </p:transition>
    </mc:Choice>
    <mc:Fallback xmlns="">
      <p:transition spd="slow" advTm="8723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2" descr="G:\EWORX\QOLIVET\Depositphotos_small.jpg"/>
          <p:cNvPicPr>
            <a:picLocks noChangeAspect="1" noChangeArrowheads="1"/>
          </p:cNvPicPr>
          <p:nvPr/>
        </p:nvPicPr>
        <p:blipFill>
          <a:blip r:embed="rId6"/>
          <a:srcRect t="9172" b="9171"/>
          <a:stretch/>
        </p:blipFill>
        <p:spPr bwMode="auto">
          <a:xfrm>
            <a:off x="0" y="1172164"/>
            <a:ext cx="12193152" cy="5733256"/>
          </a:xfrm>
          <a:prstGeom prst="rect">
            <a:avLst/>
          </a:prstGeom>
          <a:noFill/>
        </p:spPr>
      </p:pic>
      <p:sp>
        <p:nvSpPr>
          <p:cNvPr id="2" name="Rounded Rectangle 1"/>
          <p:cNvSpPr/>
          <p:nvPr/>
        </p:nvSpPr>
        <p:spPr>
          <a:xfrm>
            <a:off x="983432" y="1556792"/>
            <a:ext cx="6912768" cy="2016224"/>
          </a:xfrm>
          <a:prstGeom prst="roundRect">
            <a:avLst/>
          </a:prstGeom>
          <a:solidFill>
            <a:schemeClr val="bg1"/>
          </a:solidFill>
          <a:ln>
            <a:solidFill>
              <a:srgbClr val="A93D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800"/>
              </a:spcAft>
              <a:defRPr/>
            </a:pPr>
            <a:r>
              <a:rPr lang="en-IE" sz="2400" dirty="0" smtClean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The </a:t>
            </a:r>
            <a:r>
              <a:rPr lang="en-IE" sz="2400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Guidelines are based on the </a:t>
            </a:r>
            <a:r>
              <a:rPr lang="en-IE" sz="2400" dirty="0" err="1" smtClean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Schalock</a:t>
            </a:r>
            <a:r>
              <a:rPr lang="en-IE" sz="2400" dirty="0" smtClean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/ </a:t>
            </a:r>
            <a:r>
              <a:rPr lang="en-IE" sz="2400" dirty="0" err="1" smtClean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Verdugo</a:t>
            </a:r>
            <a:r>
              <a:rPr lang="en-IE" sz="2400" dirty="0" smtClean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IE" sz="2400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model of QoL which consists of three domains</a:t>
            </a:r>
            <a:r>
              <a:rPr lang="en-IE" sz="2400" dirty="0" smtClean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:</a:t>
            </a:r>
            <a:endParaRPr lang="en-IE" sz="2400" dirty="0">
              <a:solidFill>
                <a:schemeClr val="tx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8688288" y="2132856"/>
            <a:ext cx="2880320" cy="3312368"/>
          </a:xfrm>
          <a:prstGeom prst="roundRect">
            <a:avLst/>
          </a:prstGeom>
          <a:solidFill>
            <a:schemeClr val="bg1"/>
          </a:solidFill>
          <a:ln>
            <a:solidFill>
              <a:srgbClr val="3B66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en-IE" sz="2400" b="1" dirty="0">
                <a:solidFill>
                  <a:srgbClr val="A93D76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Personal Development</a:t>
            </a: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en-IE" sz="2400" b="1" dirty="0">
                <a:solidFill>
                  <a:srgbClr val="A93D76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Wellbeing</a:t>
            </a: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en-IE" sz="2400" b="1" dirty="0">
                <a:solidFill>
                  <a:srgbClr val="A93D76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Social Inclusion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983432" y="3933056"/>
            <a:ext cx="6912768" cy="2088232"/>
          </a:xfrm>
          <a:prstGeom prst="roundRect">
            <a:avLst/>
          </a:prstGeom>
          <a:solidFill>
            <a:schemeClr val="bg1"/>
          </a:solidFill>
          <a:ln>
            <a:solidFill>
              <a:srgbClr val="A93D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800"/>
              </a:spcAft>
              <a:defRPr/>
            </a:pPr>
            <a:r>
              <a:rPr lang="en-IE" sz="2400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There is a strong correspondence between the model and the UN Convention on the Rights of Persons with Disabilities (CRPD)</a:t>
            </a:r>
          </a:p>
        </p:txBody>
      </p:sp>
      <p:pic>
        <p:nvPicPr>
          <p:cNvPr id="8" name="Picture 25"/>
          <p:cNvPicPr>
            <a:picLocks noChangeAspect="1" noChangeArrowheads="1"/>
          </p:cNvPicPr>
          <p:nvPr/>
        </p:nvPicPr>
        <p:blipFill>
          <a:blip r:embed="rId7"/>
          <a:stretch/>
        </p:blipFill>
        <p:spPr bwMode="auto">
          <a:xfrm>
            <a:off x="385555" y="66326"/>
            <a:ext cx="1911023" cy="128930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Content Placeholder 11"/>
          <p:cNvSpPr txBox="1">
            <a:spLocks/>
          </p:cNvSpPr>
          <p:nvPr/>
        </p:nvSpPr>
        <p:spPr bwMode="auto">
          <a:xfrm>
            <a:off x="2180190" y="340963"/>
            <a:ext cx="8375905" cy="730620"/>
          </a:xfrm>
          <a:prstGeom prst="rect">
            <a:avLst/>
          </a:prstGeom>
          <a:solidFill>
            <a:srgbClr val="8A3D72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ctr">
            <a:normAutofit/>
          </a:bodyPr>
          <a:lstStyle>
            <a:lvl1pPr marL="731520" indent="0" algn="l" defTabSz="914400" rtl="0" eaLnBrk="1" latinLnBrk="0" hangingPunct="1">
              <a:lnSpc>
                <a:spcPct val="100000"/>
              </a:lnSpc>
              <a:spcBef>
                <a:spcPts val="4800"/>
              </a:spcBef>
              <a:spcAft>
                <a:spcPts val="1800"/>
              </a:spcAft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800" dirty="0">
                <a:latin typeface="Segoe UI Light" panose="020B0502040204020203" pitchFamily="34" charset="0"/>
                <a:cs typeface="Segoe UI Light" panose="020B0502040204020203" pitchFamily="34" charset="0"/>
              </a:rPr>
              <a:t>The Scope and Context of the </a:t>
            </a:r>
            <a:r>
              <a:rPr lang="en-US" sz="28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Guidelines</a:t>
            </a:r>
            <a:endParaRPr lang="en-US" sz="28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12" name="Picture 2" descr="G:\EWORX\QOLIVET\Depositphotos_small_coloured.jpg"/>
          <p:cNvPicPr>
            <a:picLocks noChangeAspect="1" noChangeArrowheads="1"/>
          </p:cNvPicPr>
          <p:nvPr/>
        </p:nvPicPr>
        <p:blipFill>
          <a:blip r:embed="rId8"/>
          <a:stretch/>
        </p:blipFill>
        <p:spPr bwMode="auto">
          <a:xfrm>
            <a:off x="10627941" y="351801"/>
            <a:ext cx="1231153" cy="708944"/>
          </a:xfrm>
          <a:prstGeom prst="rect">
            <a:avLst/>
          </a:prstGeom>
          <a:noFill/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994239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7914">
        <p15:prstTrans prst="peelOff"/>
      </p:transition>
    </mc:Choice>
    <mc:Fallback xmlns="">
      <p:transition spd="slow" advTm="5791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2" descr="G:\EWORX\QOLIVET\Depositphotos_small.jpg"/>
          <p:cNvPicPr>
            <a:picLocks noChangeAspect="1" noChangeArrowheads="1"/>
          </p:cNvPicPr>
          <p:nvPr/>
        </p:nvPicPr>
        <p:blipFill>
          <a:blip r:embed="rId6"/>
          <a:srcRect t="9172" b="9171"/>
          <a:stretch/>
        </p:blipFill>
        <p:spPr bwMode="auto">
          <a:xfrm>
            <a:off x="-1152" y="1160428"/>
            <a:ext cx="12193152" cy="5733256"/>
          </a:xfrm>
          <a:prstGeom prst="rect">
            <a:avLst/>
          </a:prstGeom>
          <a:noFill/>
        </p:spPr>
      </p:pic>
      <p:pic>
        <p:nvPicPr>
          <p:cNvPr id="8" name="Picture 25"/>
          <p:cNvPicPr>
            <a:picLocks noChangeAspect="1" noChangeArrowheads="1"/>
          </p:cNvPicPr>
          <p:nvPr/>
        </p:nvPicPr>
        <p:blipFill>
          <a:blip r:embed="rId7"/>
          <a:stretch/>
        </p:blipFill>
        <p:spPr bwMode="auto">
          <a:xfrm>
            <a:off x="385555" y="66326"/>
            <a:ext cx="1911023" cy="128930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Content Placeholder 11"/>
          <p:cNvSpPr txBox="1">
            <a:spLocks/>
          </p:cNvSpPr>
          <p:nvPr/>
        </p:nvSpPr>
        <p:spPr bwMode="auto">
          <a:xfrm>
            <a:off x="2171564" y="322164"/>
            <a:ext cx="8375905" cy="730620"/>
          </a:xfrm>
          <a:prstGeom prst="rect">
            <a:avLst/>
          </a:prstGeom>
          <a:solidFill>
            <a:srgbClr val="8A3D72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ctr">
            <a:normAutofit fontScale="92500"/>
          </a:bodyPr>
          <a:lstStyle>
            <a:lvl1pPr marL="731520" indent="0" algn="l" defTabSz="914400" rtl="0" eaLnBrk="1" latinLnBrk="0" hangingPunct="1">
              <a:lnSpc>
                <a:spcPct val="100000"/>
              </a:lnSpc>
              <a:spcBef>
                <a:spcPts val="4800"/>
              </a:spcBef>
              <a:spcAft>
                <a:spcPts val="1800"/>
              </a:spcAft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8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Underpinning Concepts of the QOLIVET Approach</a:t>
            </a:r>
            <a:endParaRPr lang="en-US" sz="28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12" name="Picture 2" descr="G:\EWORX\QOLIVET\Depositphotos_small_coloured.jpg"/>
          <p:cNvPicPr>
            <a:picLocks noChangeAspect="1" noChangeArrowheads="1"/>
          </p:cNvPicPr>
          <p:nvPr/>
        </p:nvPicPr>
        <p:blipFill>
          <a:blip r:embed="rId8"/>
          <a:stretch/>
        </p:blipFill>
        <p:spPr bwMode="auto">
          <a:xfrm>
            <a:off x="10641003" y="327748"/>
            <a:ext cx="1231153" cy="708944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385554" y="1480558"/>
            <a:ext cx="109533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  <a:defRPr/>
            </a:pPr>
            <a:r>
              <a:rPr lang="en-IE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QoL impact is a priority outcome for all services that span the pathway to inclusion</a:t>
            </a:r>
          </a:p>
        </p:txBody>
      </p:sp>
      <p:pic>
        <p:nvPicPr>
          <p:cNvPr id="9" name="Picture 4" descr="File:Group people icon.svg - Wikimedia Commons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02737" y="2624654"/>
            <a:ext cx="1426126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ed Rectangle 9"/>
          <p:cNvSpPr/>
          <p:nvPr/>
        </p:nvSpPr>
        <p:spPr bwMode="auto">
          <a:xfrm>
            <a:off x="4002986" y="2516642"/>
            <a:ext cx="2664296" cy="1224136"/>
          </a:xfrm>
          <a:prstGeom prst="roundRect">
            <a:avLst/>
          </a:prstGeom>
          <a:solidFill>
            <a:schemeClr val="bg1"/>
          </a:solidFill>
          <a:ln>
            <a:solidFill>
              <a:srgbClr val="A93D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800"/>
              </a:spcAft>
              <a:defRPr/>
            </a:pPr>
            <a:r>
              <a:rPr lang="en-IE" sz="2300" dirty="0" smtClean="0">
                <a:solidFill>
                  <a:srgbClr val="3B6675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Community Care</a:t>
            </a:r>
            <a:endParaRPr lang="en-IE" sz="2300" dirty="0">
              <a:solidFill>
                <a:srgbClr val="3B6675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3" name="Rounded Rectangle 12"/>
          <p:cNvSpPr/>
          <p:nvPr/>
        </p:nvSpPr>
        <p:spPr bwMode="auto">
          <a:xfrm>
            <a:off x="695400" y="4060218"/>
            <a:ext cx="2952328" cy="1252350"/>
          </a:xfrm>
          <a:prstGeom prst="roundRect">
            <a:avLst/>
          </a:prstGeom>
          <a:solidFill>
            <a:schemeClr val="bg1"/>
          </a:solidFill>
          <a:ln>
            <a:solidFill>
              <a:srgbClr val="A93D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800"/>
              </a:spcAft>
              <a:defRPr/>
            </a:pPr>
            <a:r>
              <a:rPr lang="en-IE" sz="2300" dirty="0" smtClean="0">
                <a:solidFill>
                  <a:srgbClr val="3B6675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Specialised Training</a:t>
            </a:r>
            <a:endParaRPr lang="en-IE" sz="2300" dirty="0">
              <a:solidFill>
                <a:srgbClr val="3B6675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4" name="Rounded Rectangle 13"/>
          <p:cNvSpPr/>
          <p:nvPr/>
        </p:nvSpPr>
        <p:spPr bwMode="auto">
          <a:xfrm>
            <a:off x="7757632" y="2898792"/>
            <a:ext cx="3240360" cy="1200364"/>
          </a:xfrm>
          <a:prstGeom prst="roundRect">
            <a:avLst/>
          </a:prstGeom>
          <a:solidFill>
            <a:schemeClr val="bg1"/>
          </a:solidFill>
          <a:ln>
            <a:solidFill>
              <a:srgbClr val="A93D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800"/>
              </a:spcAft>
              <a:defRPr/>
            </a:pPr>
            <a:r>
              <a:rPr lang="en-IE" sz="2300" dirty="0" smtClean="0">
                <a:solidFill>
                  <a:srgbClr val="660066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Pre-Vocational Training</a:t>
            </a:r>
            <a:endParaRPr lang="en-IE" sz="2300" dirty="0">
              <a:solidFill>
                <a:srgbClr val="660066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5" name="Rounded Rectangle 14"/>
          <p:cNvSpPr/>
          <p:nvPr/>
        </p:nvSpPr>
        <p:spPr bwMode="auto">
          <a:xfrm>
            <a:off x="4110312" y="5004615"/>
            <a:ext cx="3430854" cy="1224136"/>
          </a:xfrm>
          <a:prstGeom prst="roundRect">
            <a:avLst/>
          </a:prstGeom>
          <a:solidFill>
            <a:schemeClr val="bg1"/>
          </a:solidFill>
          <a:ln>
            <a:solidFill>
              <a:srgbClr val="A93D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800"/>
              </a:spcAft>
              <a:defRPr/>
            </a:pPr>
            <a:r>
              <a:rPr lang="en-IE" sz="2300" dirty="0" smtClean="0">
                <a:solidFill>
                  <a:srgbClr val="660066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Vocational Rehabilitation</a:t>
            </a:r>
            <a:endParaRPr lang="en-IE" sz="2300" dirty="0">
              <a:solidFill>
                <a:srgbClr val="660066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6" name="Rounded Rectangle 15"/>
          <p:cNvSpPr/>
          <p:nvPr/>
        </p:nvSpPr>
        <p:spPr bwMode="auto">
          <a:xfrm>
            <a:off x="8426423" y="4630459"/>
            <a:ext cx="2880320" cy="1125598"/>
          </a:xfrm>
          <a:prstGeom prst="roundRect">
            <a:avLst/>
          </a:prstGeom>
          <a:solidFill>
            <a:schemeClr val="bg1"/>
          </a:solidFill>
          <a:ln>
            <a:solidFill>
              <a:srgbClr val="A93D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800"/>
              </a:spcAft>
              <a:defRPr/>
            </a:pPr>
            <a:r>
              <a:rPr lang="en-IE" sz="2300" dirty="0" smtClean="0">
                <a:solidFill>
                  <a:srgbClr val="3B6675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Mainstream Training</a:t>
            </a:r>
            <a:endParaRPr lang="en-IE" sz="2300" dirty="0">
              <a:solidFill>
                <a:srgbClr val="3B6675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328909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8337">
        <p15:prstTrans prst="peelOff"/>
      </p:transition>
    </mc:Choice>
    <mc:Fallback xmlns="">
      <p:transition spd="slow" advTm="2833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000"/>
                            </p:stCondLst>
                            <p:childTnLst>
                              <p:par>
                                <p:cTn id="60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000"/>
                            </p:stCondLst>
                            <p:childTnLst>
                              <p:par>
                                <p:cTn id="77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animBg="1"/>
      <p:bldP spid="13" grpId="0" animBg="1"/>
      <p:bldP spid="14" grpId="0" animBg="1"/>
      <p:bldP spid="15" grpId="0" animBg="1"/>
      <p:bldP spid="1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3.6|11|5.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3|4.6|6.7|11.3|11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3|11.6|19|12.6|10.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|12.4|12.9|16.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3.4|46.6|3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.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8|13.5|16.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2.4|7.3|6.9|11.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2|5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|16.6|19.5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1|13.2|7.2|16.4|3.3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1|4.7|2.6|3.6|5.6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2|21.6|9|14.9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4|10.1|6.1|13.1|9.7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5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1|10.2|8.8|1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8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1|13.4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|9.7|11.6|9.2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47|13.5|13.4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38.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35.8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48.3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5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25.9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53.8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55.2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48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41.4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70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11.2|27.6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32.1|33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3|9.3|11.8|29.6|15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4|29|31.1|20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|9.4|8.8|13|21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3982</TotalTime>
  <Words>2249</Words>
  <Application>Microsoft Office PowerPoint</Application>
  <PresentationFormat>Widescreen</PresentationFormat>
  <Paragraphs>518</Paragraphs>
  <Slides>48</Slides>
  <Notes>45</Notes>
  <HiddenSlides>0</HiddenSlides>
  <MMClips>48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7" baseType="lpstr">
      <vt:lpstr>Arial</vt:lpstr>
      <vt:lpstr>Calibri</vt:lpstr>
      <vt:lpstr>Calibri Light</vt:lpstr>
      <vt:lpstr>DM SANS</vt:lpstr>
      <vt:lpstr>Ink Free</vt:lpstr>
      <vt:lpstr>Poppins</vt:lpstr>
      <vt:lpstr>Segoe UI Light</vt:lpstr>
      <vt:lpstr>Wingdings</vt:lpstr>
      <vt:lpstr>Office Theme</vt:lpstr>
      <vt:lpstr>PowerPoint Presentation</vt:lpstr>
      <vt:lpstr>Module 2 Overview</vt:lpstr>
      <vt:lpstr>PowerPoint Presentation</vt:lpstr>
      <vt:lpstr>PowerPoint Presentation</vt:lpstr>
      <vt:lpstr>PowerPoint Presentation</vt:lpstr>
      <vt:lpstr>Generating the Good Practice Guidelines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Good Practice Guidelines on Enhancing the QoL impact of Services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Staff</dc:creator>
  <cp:lastModifiedBy>Siobhan Barry</cp:lastModifiedBy>
  <cp:revision>186</cp:revision>
  <dcterms:created xsi:type="dcterms:W3CDTF">2022-06-08T11:02:29Z</dcterms:created>
  <dcterms:modified xsi:type="dcterms:W3CDTF">2022-06-22T09:25:48Z</dcterms:modified>
</cp:coreProperties>
</file>